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1" r:id="rId4"/>
    <p:sldId id="279" r:id="rId5"/>
    <p:sldId id="280" r:id="rId6"/>
    <p:sldId id="257" r:id="rId7"/>
    <p:sldId id="282" r:id="rId8"/>
    <p:sldId id="261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FB5ACD-9CB8-4799-8396-991E7BFC3AD3}" type="doc">
      <dgm:prSet loTypeId="urn:microsoft.com/office/officeart/2018/2/layout/IconVerticalSolidList#1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BAA1DD7-9221-43A9-A168-902176C8C6BC}">
      <dgm:prSet/>
      <dgm:spPr/>
      <dgm:t>
        <a:bodyPr/>
        <a:lstStyle/>
        <a:p>
          <a:r>
            <a:rPr lang="pt-BR"/>
            <a:t>Estimativa de 370 mil habitantes</a:t>
          </a:r>
          <a:endParaRPr lang="en-US"/>
        </a:p>
      </dgm:t>
    </dgm:pt>
    <dgm:pt modelId="{64A0089A-6CE9-4340-BC66-A4BED5BD74F0}" type="parTrans" cxnId="{65D5F204-9B0E-48B6-B7C0-88A6DE467BBA}">
      <dgm:prSet/>
      <dgm:spPr/>
      <dgm:t>
        <a:bodyPr/>
        <a:lstStyle/>
        <a:p>
          <a:endParaRPr lang="en-US"/>
        </a:p>
      </dgm:t>
    </dgm:pt>
    <dgm:pt modelId="{AAED252F-BA6D-42FF-AED8-5D9583D754FD}" type="sibTrans" cxnId="{65D5F204-9B0E-48B6-B7C0-88A6DE467BBA}">
      <dgm:prSet/>
      <dgm:spPr/>
      <dgm:t>
        <a:bodyPr/>
        <a:lstStyle/>
        <a:p>
          <a:endParaRPr lang="en-US"/>
        </a:p>
      </dgm:t>
    </dgm:pt>
    <dgm:pt modelId="{617D9E2E-AA36-4F37-AFC7-830970A2A968}">
      <dgm:prSet/>
      <dgm:spPr/>
      <dgm:t>
        <a:bodyPr/>
        <a:lstStyle/>
        <a:p>
          <a:r>
            <a:rPr lang="pt-BR"/>
            <a:t>Se 80% entrar em contato com o vírus = 296.000 habitantes</a:t>
          </a:r>
          <a:endParaRPr lang="en-US"/>
        </a:p>
      </dgm:t>
    </dgm:pt>
    <dgm:pt modelId="{E3AAF003-1695-407C-9593-7E2D9925F1D0}" type="parTrans" cxnId="{65172DF1-D2B0-4F86-A05E-1BECB122A429}">
      <dgm:prSet/>
      <dgm:spPr/>
      <dgm:t>
        <a:bodyPr/>
        <a:lstStyle/>
        <a:p>
          <a:endParaRPr lang="en-US"/>
        </a:p>
      </dgm:t>
    </dgm:pt>
    <dgm:pt modelId="{657D75D9-2661-4582-9926-21EBC7106023}" type="sibTrans" cxnId="{65172DF1-D2B0-4F86-A05E-1BECB122A429}">
      <dgm:prSet/>
      <dgm:spPr/>
      <dgm:t>
        <a:bodyPr/>
        <a:lstStyle/>
        <a:p>
          <a:endParaRPr lang="en-US"/>
        </a:p>
      </dgm:t>
    </dgm:pt>
    <dgm:pt modelId="{2B54F3D5-A82F-41CB-8E52-0B5AB3B9A677}">
      <dgm:prSet/>
      <dgm:spPr/>
      <dgm:t>
        <a:bodyPr/>
        <a:lstStyle/>
        <a:p>
          <a:r>
            <a:rPr lang="pt-BR" dirty="0"/>
            <a:t>Se 10% forem sintomáticos = 29.600 habitantes</a:t>
          </a:r>
          <a:endParaRPr lang="en-US" dirty="0"/>
        </a:p>
      </dgm:t>
    </dgm:pt>
    <dgm:pt modelId="{826A617B-DB5E-4FFF-8E9E-1DACD45AFF9F}" type="parTrans" cxnId="{34CE8CEA-12F8-40E5-9CCC-B30C5B87CD54}">
      <dgm:prSet/>
      <dgm:spPr/>
      <dgm:t>
        <a:bodyPr/>
        <a:lstStyle/>
        <a:p>
          <a:endParaRPr lang="en-US"/>
        </a:p>
      </dgm:t>
    </dgm:pt>
    <dgm:pt modelId="{C953D5CC-0690-46F7-8B2D-108AFE1C55E2}" type="sibTrans" cxnId="{34CE8CEA-12F8-40E5-9CCC-B30C5B87CD54}">
      <dgm:prSet/>
      <dgm:spPr/>
      <dgm:t>
        <a:bodyPr/>
        <a:lstStyle/>
        <a:p>
          <a:endParaRPr lang="en-US"/>
        </a:p>
      </dgm:t>
    </dgm:pt>
    <dgm:pt modelId="{E8744F8F-268F-4E40-BAB8-5E95F5D10AC8}">
      <dgm:prSet/>
      <dgm:spPr/>
      <dgm:t>
        <a:bodyPr/>
        <a:lstStyle/>
        <a:p>
          <a:r>
            <a:rPr lang="pt-BR" dirty="0"/>
            <a:t>Estima-se que 16% tenham quadro sintomático grave, com necessidade de hospitalização = 4.736 pessoas</a:t>
          </a:r>
          <a:endParaRPr lang="en-US" dirty="0"/>
        </a:p>
      </dgm:t>
    </dgm:pt>
    <dgm:pt modelId="{989B6C18-C907-4635-BAF3-C73C0EFA3470}" type="parTrans" cxnId="{64C30DF4-8AAA-489E-9458-A41C0A62988B}">
      <dgm:prSet/>
      <dgm:spPr/>
      <dgm:t>
        <a:bodyPr/>
        <a:lstStyle/>
        <a:p>
          <a:endParaRPr lang="en-US"/>
        </a:p>
      </dgm:t>
    </dgm:pt>
    <dgm:pt modelId="{382F65CB-C4C2-4AE1-AC1D-275C200E06D4}" type="sibTrans" cxnId="{64C30DF4-8AAA-489E-9458-A41C0A62988B}">
      <dgm:prSet/>
      <dgm:spPr/>
      <dgm:t>
        <a:bodyPr/>
        <a:lstStyle/>
        <a:p>
          <a:endParaRPr lang="en-US"/>
        </a:p>
      </dgm:t>
    </dgm:pt>
    <dgm:pt modelId="{47C5B645-C5D1-4D9F-9DB4-ABB4E598924D}">
      <dgm:prSet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t-BR" dirty="0"/>
            <a:t>Se 20% precisarem de UTI = 947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t-BR" dirty="0"/>
            <a:t>Atualmente, em Tubarão, 50 leitos de UTI</a:t>
          </a:r>
          <a:endParaRPr lang="en-US" dirty="0"/>
        </a:p>
      </dgm:t>
    </dgm:pt>
    <dgm:pt modelId="{69C21268-BD02-4928-B9E9-E1DA96DF4CFA}" type="parTrans" cxnId="{29CED68C-0579-49E2-987F-9643BA50C1BD}">
      <dgm:prSet/>
      <dgm:spPr/>
      <dgm:t>
        <a:bodyPr/>
        <a:lstStyle/>
        <a:p>
          <a:endParaRPr lang="en-US"/>
        </a:p>
      </dgm:t>
    </dgm:pt>
    <dgm:pt modelId="{F23D0EC0-7B5B-4FE2-B89E-AE51198ED539}" type="sibTrans" cxnId="{29CED68C-0579-49E2-987F-9643BA50C1BD}">
      <dgm:prSet/>
      <dgm:spPr/>
      <dgm:t>
        <a:bodyPr/>
        <a:lstStyle/>
        <a:p>
          <a:endParaRPr lang="en-US"/>
        </a:p>
      </dgm:t>
    </dgm:pt>
    <dgm:pt modelId="{DCA0525B-3748-48D1-B957-6BC994686197}">
      <dgm:prSet/>
      <dgm:spPr/>
      <dgm:t>
        <a:bodyPr/>
        <a:lstStyle/>
        <a:p>
          <a:r>
            <a:rPr lang="pt-BR"/>
            <a:t>Cada paciente pode requer a ocupação de um leito entre 15 e 21 dias.</a:t>
          </a:r>
          <a:endParaRPr lang="en-US"/>
        </a:p>
      </dgm:t>
    </dgm:pt>
    <dgm:pt modelId="{27957297-29A2-499C-8FF5-1EB182FA139A}" type="parTrans" cxnId="{B13AA282-8DE2-4DD1-A66D-59745ECAC328}">
      <dgm:prSet/>
      <dgm:spPr/>
      <dgm:t>
        <a:bodyPr/>
        <a:lstStyle/>
        <a:p>
          <a:endParaRPr lang="en-US"/>
        </a:p>
      </dgm:t>
    </dgm:pt>
    <dgm:pt modelId="{242FA048-6D50-4D3C-9F31-036CDFCD48B8}" type="sibTrans" cxnId="{B13AA282-8DE2-4DD1-A66D-59745ECAC328}">
      <dgm:prSet/>
      <dgm:spPr/>
      <dgm:t>
        <a:bodyPr/>
        <a:lstStyle/>
        <a:p>
          <a:endParaRPr lang="en-US"/>
        </a:p>
      </dgm:t>
    </dgm:pt>
    <dgm:pt modelId="{7405CD08-C7F3-46DE-8568-BFBE08A7FB86}" type="pres">
      <dgm:prSet presAssocID="{B4FB5ACD-9CB8-4799-8396-991E7BFC3AD3}" presName="root" presStyleCnt="0">
        <dgm:presLayoutVars>
          <dgm:dir/>
          <dgm:resizeHandles val="exact"/>
        </dgm:presLayoutVars>
      </dgm:prSet>
      <dgm:spPr/>
    </dgm:pt>
    <dgm:pt modelId="{D5E841D7-AA8D-40C6-B543-CA00F336FAF8}" type="pres">
      <dgm:prSet presAssocID="{ABAA1DD7-9221-43A9-A168-902176C8C6BC}" presName="compNode" presStyleCnt="0"/>
      <dgm:spPr/>
    </dgm:pt>
    <dgm:pt modelId="{449592BB-8800-402D-9FDD-EDAC012A4951}" type="pres">
      <dgm:prSet presAssocID="{ABAA1DD7-9221-43A9-A168-902176C8C6BC}" presName="bgRect" presStyleLbl="bgShp" presStyleIdx="0" presStyleCnt="6"/>
      <dgm:spPr/>
    </dgm:pt>
    <dgm:pt modelId="{4EE0A2B2-EA0F-4FB1-A7B7-A105598C1684}" type="pres">
      <dgm:prSet presAssocID="{ABAA1DD7-9221-43A9-A168-902176C8C6B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C23FEA7B-B6B2-4835-A84B-D2C4B136AD8B}" type="pres">
      <dgm:prSet presAssocID="{ABAA1DD7-9221-43A9-A168-902176C8C6BC}" presName="spaceRect" presStyleCnt="0"/>
      <dgm:spPr/>
    </dgm:pt>
    <dgm:pt modelId="{6587DB76-6225-4E8B-92D3-4DFD3EF92668}" type="pres">
      <dgm:prSet presAssocID="{ABAA1DD7-9221-43A9-A168-902176C8C6BC}" presName="parTx" presStyleLbl="revTx" presStyleIdx="0" presStyleCnt="6">
        <dgm:presLayoutVars>
          <dgm:chMax val="0"/>
          <dgm:chPref val="0"/>
        </dgm:presLayoutVars>
      </dgm:prSet>
      <dgm:spPr/>
    </dgm:pt>
    <dgm:pt modelId="{680EA79E-6913-4496-A381-825A652CDFC9}" type="pres">
      <dgm:prSet presAssocID="{AAED252F-BA6D-42FF-AED8-5D9583D754FD}" presName="sibTrans" presStyleCnt="0"/>
      <dgm:spPr/>
    </dgm:pt>
    <dgm:pt modelId="{2E3A589D-64A5-4AA2-B0BB-2E0D276D6B22}" type="pres">
      <dgm:prSet presAssocID="{617D9E2E-AA36-4F37-AFC7-830970A2A968}" presName="compNode" presStyleCnt="0"/>
      <dgm:spPr/>
    </dgm:pt>
    <dgm:pt modelId="{52BA434A-420A-4A18-A166-DF476EAB380A}" type="pres">
      <dgm:prSet presAssocID="{617D9E2E-AA36-4F37-AFC7-830970A2A968}" presName="bgRect" presStyleLbl="bgShp" presStyleIdx="1" presStyleCnt="6"/>
      <dgm:spPr/>
    </dgm:pt>
    <dgm:pt modelId="{37FDFF21-B63B-48FB-BE6B-517D0E0BD497}" type="pres">
      <dgm:prSet presAssocID="{617D9E2E-AA36-4F37-AFC7-830970A2A968}" presName="iconRect" presStyleLbl="nod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terpillar"/>
        </a:ext>
      </dgm:extLst>
    </dgm:pt>
    <dgm:pt modelId="{81F72F30-1A1A-4338-9B32-930405EBA21A}" type="pres">
      <dgm:prSet presAssocID="{617D9E2E-AA36-4F37-AFC7-830970A2A968}" presName="spaceRect" presStyleCnt="0"/>
      <dgm:spPr/>
    </dgm:pt>
    <dgm:pt modelId="{50C6C7BA-16F5-49AB-87CA-95290BE30542}" type="pres">
      <dgm:prSet presAssocID="{617D9E2E-AA36-4F37-AFC7-830970A2A968}" presName="parTx" presStyleLbl="revTx" presStyleIdx="1" presStyleCnt="6">
        <dgm:presLayoutVars>
          <dgm:chMax val="0"/>
          <dgm:chPref val="0"/>
        </dgm:presLayoutVars>
      </dgm:prSet>
      <dgm:spPr/>
    </dgm:pt>
    <dgm:pt modelId="{9FD7AF35-4639-433A-8FD2-CA8E6A6FF238}" type="pres">
      <dgm:prSet presAssocID="{657D75D9-2661-4582-9926-21EBC7106023}" presName="sibTrans" presStyleCnt="0"/>
      <dgm:spPr/>
    </dgm:pt>
    <dgm:pt modelId="{253E7414-9BEB-426C-8D18-1CA4DFED775A}" type="pres">
      <dgm:prSet presAssocID="{2B54F3D5-A82F-41CB-8E52-0B5AB3B9A677}" presName="compNode" presStyleCnt="0"/>
      <dgm:spPr/>
    </dgm:pt>
    <dgm:pt modelId="{A2726091-1D3C-4325-865E-8E30BFD7F25F}" type="pres">
      <dgm:prSet presAssocID="{2B54F3D5-A82F-41CB-8E52-0B5AB3B9A677}" presName="bgRect" presStyleLbl="bgShp" presStyleIdx="2" presStyleCnt="6"/>
      <dgm:spPr/>
    </dgm:pt>
    <dgm:pt modelId="{DB26A13D-318B-4FF3-9334-C76980F5A20B}" type="pres">
      <dgm:prSet presAssocID="{2B54F3D5-A82F-41CB-8E52-0B5AB3B9A677}" presName="iconRect" presStyleLbl="nod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2512E7F9-82A3-46A0-A860-2D95CC1AB538}" type="pres">
      <dgm:prSet presAssocID="{2B54F3D5-A82F-41CB-8E52-0B5AB3B9A677}" presName="spaceRect" presStyleCnt="0"/>
      <dgm:spPr/>
    </dgm:pt>
    <dgm:pt modelId="{165653DF-2DCC-412F-95B5-028091922E80}" type="pres">
      <dgm:prSet presAssocID="{2B54F3D5-A82F-41CB-8E52-0B5AB3B9A677}" presName="parTx" presStyleLbl="revTx" presStyleIdx="2" presStyleCnt="6">
        <dgm:presLayoutVars>
          <dgm:chMax val="0"/>
          <dgm:chPref val="0"/>
        </dgm:presLayoutVars>
      </dgm:prSet>
      <dgm:spPr/>
    </dgm:pt>
    <dgm:pt modelId="{271FCE42-FCFF-4F03-B2EC-8E832295465D}" type="pres">
      <dgm:prSet presAssocID="{C953D5CC-0690-46F7-8B2D-108AFE1C55E2}" presName="sibTrans" presStyleCnt="0"/>
      <dgm:spPr/>
    </dgm:pt>
    <dgm:pt modelId="{DDCCB950-602C-479D-9A9E-827BE27C9EDD}" type="pres">
      <dgm:prSet presAssocID="{E8744F8F-268F-4E40-BAB8-5E95F5D10AC8}" presName="compNode" presStyleCnt="0"/>
      <dgm:spPr/>
    </dgm:pt>
    <dgm:pt modelId="{880F2E9B-0476-4EB7-9359-C867F6622901}" type="pres">
      <dgm:prSet presAssocID="{E8744F8F-268F-4E40-BAB8-5E95F5D10AC8}" presName="bgRect" presStyleLbl="bgShp" presStyleIdx="3" presStyleCnt="6"/>
      <dgm:spPr/>
    </dgm:pt>
    <dgm:pt modelId="{8372A4E7-8DDE-4AE5-90F6-32D031CEE346}" type="pres">
      <dgm:prSet presAssocID="{E8744F8F-268F-4E40-BAB8-5E95F5D10AC8}" presName="iconRect" presStyleLbl="nod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0E348DC9-1093-4834-95A9-45F34DE13734}" type="pres">
      <dgm:prSet presAssocID="{E8744F8F-268F-4E40-BAB8-5E95F5D10AC8}" presName="spaceRect" presStyleCnt="0"/>
      <dgm:spPr/>
    </dgm:pt>
    <dgm:pt modelId="{4D5BCA90-8545-40E0-BAD6-11C763082647}" type="pres">
      <dgm:prSet presAssocID="{E8744F8F-268F-4E40-BAB8-5E95F5D10AC8}" presName="parTx" presStyleLbl="revTx" presStyleIdx="3" presStyleCnt="6">
        <dgm:presLayoutVars>
          <dgm:chMax val="0"/>
          <dgm:chPref val="0"/>
        </dgm:presLayoutVars>
      </dgm:prSet>
      <dgm:spPr/>
    </dgm:pt>
    <dgm:pt modelId="{06954C13-C976-447E-9AF7-86846AFA4DF8}" type="pres">
      <dgm:prSet presAssocID="{382F65CB-C4C2-4AE1-AC1D-275C200E06D4}" presName="sibTrans" presStyleCnt="0"/>
      <dgm:spPr/>
    </dgm:pt>
    <dgm:pt modelId="{FC09F38A-23F4-4407-B84C-5E8124318D58}" type="pres">
      <dgm:prSet presAssocID="{47C5B645-C5D1-4D9F-9DB4-ABB4E598924D}" presName="compNode" presStyleCnt="0"/>
      <dgm:spPr/>
    </dgm:pt>
    <dgm:pt modelId="{FFE626D3-EB2D-41E8-B300-9794D13DF7B9}" type="pres">
      <dgm:prSet presAssocID="{47C5B645-C5D1-4D9F-9DB4-ABB4E598924D}" presName="bgRect" presStyleLbl="bgShp" presStyleIdx="4" presStyleCnt="6" custLinFactNeighborX="-1" custLinFactNeighborY="990"/>
      <dgm:spPr/>
    </dgm:pt>
    <dgm:pt modelId="{1AE87B27-1605-46B7-B26C-D9C6C0DA6045}" type="pres">
      <dgm:prSet presAssocID="{47C5B645-C5D1-4D9F-9DB4-ABB4E598924D}" presName="iconRect" presStyleLbl="nod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shbowl"/>
        </a:ext>
      </dgm:extLst>
    </dgm:pt>
    <dgm:pt modelId="{BE0AEAEA-D152-408D-8289-673D2B5657B5}" type="pres">
      <dgm:prSet presAssocID="{47C5B645-C5D1-4D9F-9DB4-ABB4E598924D}" presName="spaceRect" presStyleCnt="0"/>
      <dgm:spPr/>
    </dgm:pt>
    <dgm:pt modelId="{2E56FBBD-73F3-4BFB-8893-81F42D3CFD94}" type="pres">
      <dgm:prSet presAssocID="{47C5B645-C5D1-4D9F-9DB4-ABB4E598924D}" presName="parTx" presStyleLbl="revTx" presStyleIdx="4" presStyleCnt="6" custLinFactNeighborX="-2" custLinFactNeighborY="9801">
        <dgm:presLayoutVars>
          <dgm:chMax val="0"/>
          <dgm:chPref val="0"/>
        </dgm:presLayoutVars>
      </dgm:prSet>
      <dgm:spPr/>
    </dgm:pt>
    <dgm:pt modelId="{BBB8D6B7-6D9C-4FCC-B848-4A7A025B5305}" type="pres">
      <dgm:prSet presAssocID="{F23D0EC0-7B5B-4FE2-B89E-AE51198ED539}" presName="sibTrans" presStyleCnt="0"/>
      <dgm:spPr/>
    </dgm:pt>
    <dgm:pt modelId="{426F90BD-17CB-46A2-8FFA-60FD0C0D56C4}" type="pres">
      <dgm:prSet presAssocID="{DCA0525B-3748-48D1-B957-6BC994686197}" presName="compNode" presStyleCnt="0"/>
      <dgm:spPr/>
    </dgm:pt>
    <dgm:pt modelId="{2B5E1B4D-1ED2-414A-B9BA-A3D45126068F}" type="pres">
      <dgm:prSet presAssocID="{DCA0525B-3748-48D1-B957-6BC994686197}" presName="bgRect" presStyleLbl="bgShp" presStyleIdx="5" presStyleCnt="6"/>
      <dgm:spPr/>
    </dgm:pt>
    <dgm:pt modelId="{1CF7575F-1F28-484E-96E4-373A702BBFBB}" type="pres">
      <dgm:prSet presAssocID="{DCA0525B-3748-48D1-B957-6BC994686197}" presName="iconRect" presStyleLbl="nod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dney"/>
        </a:ext>
      </dgm:extLst>
    </dgm:pt>
    <dgm:pt modelId="{5D71B81C-EDA0-4FE5-9E7D-7B85CB28CE44}" type="pres">
      <dgm:prSet presAssocID="{DCA0525B-3748-48D1-B957-6BC994686197}" presName="spaceRect" presStyleCnt="0"/>
      <dgm:spPr/>
    </dgm:pt>
    <dgm:pt modelId="{9CC485DF-8F64-4396-AB68-72B88C813636}" type="pres">
      <dgm:prSet presAssocID="{DCA0525B-3748-48D1-B957-6BC994686197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65D5F204-9B0E-48B6-B7C0-88A6DE467BBA}" srcId="{B4FB5ACD-9CB8-4799-8396-991E7BFC3AD3}" destId="{ABAA1DD7-9221-43A9-A168-902176C8C6BC}" srcOrd="0" destOrd="0" parTransId="{64A0089A-6CE9-4340-BC66-A4BED5BD74F0}" sibTransId="{AAED252F-BA6D-42FF-AED8-5D9583D754FD}"/>
    <dgm:cxn modelId="{8753860F-35D9-428B-987E-3C10EC11B23B}" type="presOf" srcId="{E8744F8F-268F-4E40-BAB8-5E95F5D10AC8}" destId="{4D5BCA90-8545-40E0-BAD6-11C763082647}" srcOrd="0" destOrd="0" presId="urn:microsoft.com/office/officeart/2018/2/layout/IconVerticalSolidList#1"/>
    <dgm:cxn modelId="{8C83682B-98F6-4F85-B804-1C161A39002C}" type="presOf" srcId="{2B54F3D5-A82F-41CB-8E52-0B5AB3B9A677}" destId="{165653DF-2DCC-412F-95B5-028091922E80}" srcOrd="0" destOrd="0" presId="urn:microsoft.com/office/officeart/2018/2/layout/IconVerticalSolidList#1"/>
    <dgm:cxn modelId="{14A2545E-6B15-4F42-B76B-354ACAE7AB58}" type="presOf" srcId="{B4FB5ACD-9CB8-4799-8396-991E7BFC3AD3}" destId="{7405CD08-C7F3-46DE-8568-BFBE08A7FB86}" srcOrd="0" destOrd="0" presId="urn:microsoft.com/office/officeart/2018/2/layout/IconVerticalSolidList#1"/>
    <dgm:cxn modelId="{650DFC72-5904-4CBB-BDB0-E94B1F1EE795}" type="presOf" srcId="{ABAA1DD7-9221-43A9-A168-902176C8C6BC}" destId="{6587DB76-6225-4E8B-92D3-4DFD3EF92668}" srcOrd="0" destOrd="0" presId="urn:microsoft.com/office/officeart/2018/2/layout/IconVerticalSolidList#1"/>
    <dgm:cxn modelId="{237C4D7C-422E-4184-B46C-2AAE710557E6}" type="presOf" srcId="{47C5B645-C5D1-4D9F-9DB4-ABB4E598924D}" destId="{2E56FBBD-73F3-4BFB-8893-81F42D3CFD94}" srcOrd="0" destOrd="0" presId="urn:microsoft.com/office/officeart/2018/2/layout/IconVerticalSolidList#1"/>
    <dgm:cxn modelId="{B13AA282-8DE2-4DD1-A66D-59745ECAC328}" srcId="{B4FB5ACD-9CB8-4799-8396-991E7BFC3AD3}" destId="{DCA0525B-3748-48D1-B957-6BC994686197}" srcOrd="5" destOrd="0" parTransId="{27957297-29A2-499C-8FF5-1EB182FA139A}" sibTransId="{242FA048-6D50-4D3C-9F31-036CDFCD48B8}"/>
    <dgm:cxn modelId="{29CED68C-0579-49E2-987F-9643BA50C1BD}" srcId="{B4FB5ACD-9CB8-4799-8396-991E7BFC3AD3}" destId="{47C5B645-C5D1-4D9F-9DB4-ABB4E598924D}" srcOrd="4" destOrd="0" parTransId="{69C21268-BD02-4928-B9E9-E1DA96DF4CFA}" sibTransId="{F23D0EC0-7B5B-4FE2-B89E-AE51198ED539}"/>
    <dgm:cxn modelId="{8F1ACBA7-8428-46BB-B629-9163D2B5023D}" type="presOf" srcId="{DCA0525B-3748-48D1-B957-6BC994686197}" destId="{9CC485DF-8F64-4396-AB68-72B88C813636}" srcOrd="0" destOrd="0" presId="urn:microsoft.com/office/officeart/2018/2/layout/IconVerticalSolidList#1"/>
    <dgm:cxn modelId="{B09175E2-29FB-491D-9960-528A06E30E38}" type="presOf" srcId="{617D9E2E-AA36-4F37-AFC7-830970A2A968}" destId="{50C6C7BA-16F5-49AB-87CA-95290BE30542}" srcOrd="0" destOrd="0" presId="urn:microsoft.com/office/officeart/2018/2/layout/IconVerticalSolidList#1"/>
    <dgm:cxn modelId="{34CE8CEA-12F8-40E5-9CCC-B30C5B87CD54}" srcId="{B4FB5ACD-9CB8-4799-8396-991E7BFC3AD3}" destId="{2B54F3D5-A82F-41CB-8E52-0B5AB3B9A677}" srcOrd="2" destOrd="0" parTransId="{826A617B-DB5E-4FFF-8E9E-1DACD45AFF9F}" sibTransId="{C953D5CC-0690-46F7-8B2D-108AFE1C55E2}"/>
    <dgm:cxn modelId="{65172DF1-D2B0-4F86-A05E-1BECB122A429}" srcId="{B4FB5ACD-9CB8-4799-8396-991E7BFC3AD3}" destId="{617D9E2E-AA36-4F37-AFC7-830970A2A968}" srcOrd="1" destOrd="0" parTransId="{E3AAF003-1695-407C-9593-7E2D9925F1D0}" sibTransId="{657D75D9-2661-4582-9926-21EBC7106023}"/>
    <dgm:cxn modelId="{64C30DF4-8AAA-489E-9458-A41C0A62988B}" srcId="{B4FB5ACD-9CB8-4799-8396-991E7BFC3AD3}" destId="{E8744F8F-268F-4E40-BAB8-5E95F5D10AC8}" srcOrd="3" destOrd="0" parTransId="{989B6C18-C907-4635-BAF3-C73C0EFA3470}" sibTransId="{382F65CB-C4C2-4AE1-AC1D-275C200E06D4}"/>
    <dgm:cxn modelId="{C05F504E-567D-4E8A-8132-F8CD0805E2A4}" type="presParOf" srcId="{7405CD08-C7F3-46DE-8568-BFBE08A7FB86}" destId="{D5E841D7-AA8D-40C6-B543-CA00F336FAF8}" srcOrd="0" destOrd="0" presId="urn:microsoft.com/office/officeart/2018/2/layout/IconVerticalSolidList#1"/>
    <dgm:cxn modelId="{DA6786FA-64E5-4D70-9367-40DF60E35FFB}" type="presParOf" srcId="{D5E841D7-AA8D-40C6-B543-CA00F336FAF8}" destId="{449592BB-8800-402D-9FDD-EDAC012A4951}" srcOrd="0" destOrd="0" presId="urn:microsoft.com/office/officeart/2018/2/layout/IconVerticalSolidList#1"/>
    <dgm:cxn modelId="{51FE1039-EA96-4F6C-9216-3F5241FFD72C}" type="presParOf" srcId="{D5E841D7-AA8D-40C6-B543-CA00F336FAF8}" destId="{4EE0A2B2-EA0F-4FB1-A7B7-A105598C1684}" srcOrd="1" destOrd="0" presId="urn:microsoft.com/office/officeart/2018/2/layout/IconVerticalSolidList#1"/>
    <dgm:cxn modelId="{17CE45BE-C0FD-4BCC-B195-B06808716A42}" type="presParOf" srcId="{D5E841D7-AA8D-40C6-B543-CA00F336FAF8}" destId="{C23FEA7B-B6B2-4835-A84B-D2C4B136AD8B}" srcOrd="2" destOrd="0" presId="urn:microsoft.com/office/officeart/2018/2/layout/IconVerticalSolidList#1"/>
    <dgm:cxn modelId="{D8B1EBF4-F59E-43BB-B2DA-C06C07ED42E8}" type="presParOf" srcId="{D5E841D7-AA8D-40C6-B543-CA00F336FAF8}" destId="{6587DB76-6225-4E8B-92D3-4DFD3EF92668}" srcOrd="3" destOrd="0" presId="urn:microsoft.com/office/officeart/2018/2/layout/IconVerticalSolidList#1"/>
    <dgm:cxn modelId="{7BEDE08E-5909-486D-9321-5678C84F67B1}" type="presParOf" srcId="{7405CD08-C7F3-46DE-8568-BFBE08A7FB86}" destId="{680EA79E-6913-4496-A381-825A652CDFC9}" srcOrd="1" destOrd="0" presId="urn:microsoft.com/office/officeart/2018/2/layout/IconVerticalSolidList#1"/>
    <dgm:cxn modelId="{BAB74A3D-9DEB-4148-ADAD-5764A7337107}" type="presParOf" srcId="{7405CD08-C7F3-46DE-8568-BFBE08A7FB86}" destId="{2E3A589D-64A5-4AA2-B0BB-2E0D276D6B22}" srcOrd="2" destOrd="0" presId="urn:microsoft.com/office/officeart/2018/2/layout/IconVerticalSolidList#1"/>
    <dgm:cxn modelId="{F2C64CF3-C586-4028-896B-F3A894DD489F}" type="presParOf" srcId="{2E3A589D-64A5-4AA2-B0BB-2E0D276D6B22}" destId="{52BA434A-420A-4A18-A166-DF476EAB380A}" srcOrd="0" destOrd="0" presId="urn:microsoft.com/office/officeart/2018/2/layout/IconVerticalSolidList#1"/>
    <dgm:cxn modelId="{676659CC-B769-4AC0-92B5-7DF11D7D18D3}" type="presParOf" srcId="{2E3A589D-64A5-4AA2-B0BB-2E0D276D6B22}" destId="{37FDFF21-B63B-48FB-BE6B-517D0E0BD497}" srcOrd="1" destOrd="0" presId="urn:microsoft.com/office/officeart/2018/2/layout/IconVerticalSolidList#1"/>
    <dgm:cxn modelId="{16E021A3-F247-4651-B3D2-DA8165232505}" type="presParOf" srcId="{2E3A589D-64A5-4AA2-B0BB-2E0D276D6B22}" destId="{81F72F30-1A1A-4338-9B32-930405EBA21A}" srcOrd="2" destOrd="0" presId="urn:microsoft.com/office/officeart/2018/2/layout/IconVerticalSolidList#1"/>
    <dgm:cxn modelId="{29E7E143-F00B-4584-9A53-7D5E30153A25}" type="presParOf" srcId="{2E3A589D-64A5-4AA2-B0BB-2E0D276D6B22}" destId="{50C6C7BA-16F5-49AB-87CA-95290BE30542}" srcOrd="3" destOrd="0" presId="urn:microsoft.com/office/officeart/2018/2/layout/IconVerticalSolidList#1"/>
    <dgm:cxn modelId="{73A98CE5-5EBE-4B8D-B22B-F1029B7CD612}" type="presParOf" srcId="{7405CD08-C7F3-46DE-8568-BFBE08A7FB86}" destId="{9FD7AF35-4639-433A-8FD2-CA8E6A6FF238}" srcOrd="3" destOrd="0" presId="urn:microsoft.com/office/officeart/2018/2/layout/IconVerticalSolidList#1"/>
    <dgm:cxn modelId="{8AF1D3B9-6E91-46E8-8DE4-F55E06CDADCC}" type="presParOf" srcId="{7405CD08-C7F3-46DE-8568-BFBE08A7FB86}" destId="{253E7414-9BEB-426C-8D18-1CA4DFED775A}" srcOrd="4" destOrd="0" presId="urn:microsoft.com/office/officeart/2018/2/layout/IconVerticalSolidList#1"/>
    <dgm:cxn modelId="{E7224BE9-E6FD-4F3C-A453-504CF6139A9C}" type="presParOf" srcId="{253E7414-9BEB-426C-8D18-1CA4DFED775A}" destId="{A2726091-1D3C-4325-865E-8E30BFD7F25F}" srcOrd="0" destOrd="0" presId="urn:microsoft.com/office/officeart/2018/2/layout/IconVerticalSolidList#1"/>
    <dgm:cxn modelId="{6B15740E-261E-4A96-968B-D441BA65AB4D}" type="presParOf" srcId="{253E7414-9BEB-426C-8D18-1CA4DFED775A}" destId="{DB26A13D-318B-4FF3-9334-C76980F5A20B}" srcOrd="1" destOrd="0" presId="urn:microsoft.com/office/officeart/2018/2/layout/IconVerticalSolidList#1"/>
    <dgm:cxn modelId="{86E04053-595D-492B-84B0-FF5921968277}" type="presParOf" srcId="{253E7414-9BEB-426C-8D18-1CA4DFED775A}" destId="{2512E7F9-82A3-46A0-A860-2D95CC1AB538}" srcOrd="2" destOrd="0" presId="urn:microsoft.com/office/officeart/2018/2/layout/IconVerticalSolidList#1"/>
    <dgm:cxn modelId="{71FAD014-424F-469A-8645-33B7413FEFC3}" type="presParOf" srcId="{253E7414-9BEB-426C-8D18-1CA4DFED775A}" destId="{165653DF-2DCC-412F-95B5-028091922E80}" srcOrd="3" destOrd="0" presId="urn:microsoft.com/office/officeart/2018/2/layout/IconVerticalSolidList#1"/>
    <dgm:cxn modelId="{7B9B3679-B58C-4548-A669-BFE202CA3D03}" type="presParOf" srcId="{7405CD08-C7F3-46DE-8568-BFBE08A7FB86}" destId="{271FCE42-FCFF-4F03-B2EC-8E832295465D}" srcOrd="5" destOrd="0" presId="urn:microsoft.com/office/officeart/2018/2/layout/IconVerticalSolidList#1"/>
    <dgm:cxn modelId="{915CB802-020B-4705-B655-CCA04E3F3F9B}" type="presParOf" srcId="{7405CD08-C7F3-46DE-8568-BFBE08A7FB86}" destId="{DDCCB950-602C-479D-9A9E-827BE27C9EDD}" srcOrd="6" destOrd="0" presId="urn:microsoft.com/office/officeart/2018/2/layout/IconVerticalSolidList#1"/>
    <dgm:cxn modelId="{BBDFE5A5-7A87-49BF-9BE5-1E274B0A33DA}" type="presParOf" srcId="{DDCCB950-602C-479D-9A9E-827BE27C9EDD}" destId="{880F2E9B-0476-4EB7-9359-C867F6622901}" srcOrd="0" destOrd="0" presId="urn:microsoft.com/office/officeart/2018/2/layout/IconVerticalSolidList#1"/>
    <dgm:cxn modelId="{082790FF-EDFE-408F-B972-EC8024E19EBC}" type="presParOf" srcId="{DDCCB950-602C-479D-9A9E-827BE27C9EDD}" destId="{8372A4E7-8DDE-4AE5-90F6-32D031CEE346}" srcOrd="1" destOrd="0" presId="urn:microsoft.com/office/officeart/2018/2/layout/IconVerticalSolidList#1"/>
    <dgm:cxn modelId="{51B2E315-E10A-4973-96F0-B079144A5D07}" type="presParOf" srcId="{DDCCB950-602C-479D-9A9E-827BE27C9EDD}" destId="{0E348DC9-1093-4834-95A9-45F34DE13734}" srcOrd="2" destOrd="0" presId="urn:microsoft.com/office/officeart/2018/2/layout/IconVerticalSolidList#1"/>
    <dgm:cxn modelId="{30D4E649-F12D-4F89-92C6-DD7851B3B172}" type="presParOf" srcId="{DDCCB950-602C-479D-9A9E-827BE27C9EDD}" destId="{4D5BCA90-8545-40E0-BAD6-11C763082647}" srcOrd="3" destOrd="0" presId="urn:microsoft.com/office/officeart/2018/2/layout/IconVerticalSolidList#1"/>
    <dgm:cxn modelId="{00B60F41-5091-4C98-A96C-61BFF8EF5347}" type="presParOf" srcId="{7405CD08-C7F3-46DE-8568-BFBE08A7FB86}" destId="{06954C13-C976-447E-9AF7-86846AFA4DF8}" srcOrd="7" destOrd="0" presId="urn:microsoft.com/office/officeart/2018/2/layout/IconVerticalSolidList#1"/>
    <dgm:cxn modelId="{45339F14-274A-4EC3-857C-A0D162ED7707}" type="presParOf" srcId="{7405CD08-C7F3-46DE-8568-BFBE08A7FB86}" destId="{FC09F38A-23F4-4407-B84C-5E8124318D58}" srcOrd="8" destOrd="0" presId="urn:microsoft.com/office/officeart/2018/2/layout/IconVerticalSolidList#1"/>
    <dgm:cxn modelId="{DD2ABA74-6F14-4C58-A12D-F7D1187093DB}" type="presParOf" srcId="{FC09F38A-23F4-4407-B84C-5E8124318D58}" destId="{FFE626D3-EB2D-41E8-B300-9794D13DF7B9}" srcOrd="0" destOrd="0" presId="urn:microsoft.com/office/officeart/2018/2/layout/IconVerticalSolidList#1"/>
    <dgm:cxn modelId="{76F428C9-5BCD-4E71-BB86-87FA2A42593D}" type="presParOf" srcId="{FC09F38A-23F4-4407-B84C-5E8124318D58}" destId="{1AE87B27-1605-46B7-B26C-D9C6C0DA6045}" srcOrd="1" destOrd="0" presId="urn:microsoft.com/office/officeart/2018/2/layout/IconVerticalSolidList#1"/>
    <dgm:cxn modelId="{85B45EE1-6FF4-4E63-8028-0F356715E447}" type="presParOf" srcId="{FC09F38A-23F4-4407-B84C-5E8124318D58}" destId="{BE0AEAEA-D152-408D-8289-673D2B5657B5}" srcOrd="2" destOrd="0" presId="urn:microsoft.com/office/officeart/2018/2/layout/IconVerticalSolidList#1"/>
    <dgm:cxn modelId="{9416E3CD-BF68-4636-94DD-7ED95309C3F9}" type="presParOf" srcId="{FC09F38A-23F4-4407-B84C-5E8124318D58}" destId="{2E56FBBD-73F3-4BFB-8893-81F42D3CFD94}" srcOrd="3" destOrd="0" presId="urn:microsoft.com/office/officeart/2018/2/layout/IconVerticalSolidList#1"/>
    <dgm:cxn modelId="{A6D0B36C-0C76-4F0E-8259-257D213BE9F4}" type="presParOf" srcId="{7405CD08-C7F3-46DE-8568-BFBE08A7FB86}" destId="{BBB8D6B7-6D9C-4FCC-B848-4A7A025B5305}" srcOrd="9" destOrd="0" presId="urn:microsoft.com/office/officeart/2018/2/layout/IconVerticalSolidList#1"/>
    <dgm:cxn modelId="{4E1192BD-B128-4A18-B39D-7C1245D62B94}" type="presParOf" srcId="{7405CD08-C7F3-46DE-8568-BFBE08A7FB86}" destId="{426F90BD-17CB-46A2-8FFA-60FD0C0D56C4}" srcOrd="10" destOrd="0" presId="urn:microsoft.com/office/officeart/2018/2/layout/IconVerticalSolidList#1"/>
    <dgm:cxn modelId="{3CE7DC94-C9A1-432D-BF2F-8B6439A00C3C}" type="presParOf" srcId="{426F90BD-17CB-46A2-8FFA-60FD0C0D56C4}" destId="{2B5E1B4D-1ED2-414A-B9BA-A3D45126068F}" srcOrd="0" destOrd="0" presId="urn:microsoft.com/office/officeart/2018/2/layout/IconVerticalSolidList#1"/>
    <dgm:cxn modelId="{F5FBC9EE-A0A5-42F6-92F8-23A8BA5DF362}" type="presParOf" srcId="{426F90BD-17CB-46A2-8FFA-60FD0C0D56C4}" destId="{1CF7575F-1F28-484E-96E4-373A702BBFBB}" srcOrd="1" destOrd="0" presId="urn:microsoft.com/office/officeart/2018/2/layout/IconVerticalSolidList#1"/>
    <dgm:cxn modelId="{F5A19D4E-CD02-4BB0-9005-39AA8A757263}" type="presParOf" srcId="{426F90BD-17CB-46A2-8FFA-60FD0C0D56C4}" destId="{5D71B81C-EDA0-4FE5-9E7D-7B85CB28CE44}" srcOrd="2" destOrd="0" presId="urn:microsoft.com/office/officeart/2018/2/layout/IconVerticalSolidList#1"/>
    <dgm:cxn modelId="{53AB2348-86EB-48B5-8891-CAC24FB52D18}" type="presParOf" srcId="{426F90BD-17CB-46A2-8FFA-60FD0C0D56C4}" destId="{9CC485DF-8F64-4396-AB68-72B88C813636}" srcOrd="3" destOrd="0" presId="urn:microsoft.com/office/officeart/2018/2/layout/IconVerticalSolidLis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592BB-8800-402D-9FDD-EDAC012A4951}">
      <dsp:nvSpPr>
        <dsp:cNvPr id="0" name=""/>
        <dsp:cNvSpPr/>
      </dsp:nvSpPr>
      <dsp:spPr>
        <a:xfrm>
          <a:off x="0" y="1903"/>
          <a:ext cx="6513603" cy="811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E0A2B2-EA0F-4FB1-A7B7-A105598C1684}">
      <dsp:nvSpPr>
        <dsp:cNvPr id="0" name=""/>
        <dsp:cNvSpPr/>
      </dsp:nvSpPr>
      <dsp:spPr>
        <a:xfrm>
          <a:off x="245405" y="184436"/>
          <a:ext cx="446191" cy="4461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7DB76-6225-4E8B-92D3-4DFD3EF92668}">
      <dsp:nvSpPr>
        <dsp:cNvPr id="0" name=""/>
        <dsp:cNvSpPr/>
      </dsp:nvSpPr>
      <dsp:spPr>
        <a:xfrm>
          <a:off x="937002" y="1903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Estimativa de 370 mil habitantes</a:t>
          </a:r>
          <a:endParaRPr lang="en-US" sz="1900" kern="1200"/>
        </a:p>
      </dsp:txBody>
      <dsp:txXfrm>
        <a:off x="937002" y="1903"/>
        <a:ext cx="5576601" cy="811257"/>
      </dsp:txXfrm>
    </dsp:sp>
    <dsp:sp modelId="{52BA434A-420A-4A18-A166-DF476EAB380A}">
      <dsp:nvSpPr>
        <dsp:cNvPr id="0" name=""/>
        <dsp:cNvSpPr/>
      </dsp:nvSpPr>
      <dsp:spPr>
        <a:xfrm>
          <a:off x="0" y="1015975"/>
          <a:ext cx="6513603" cy="8112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FDFF21-B63B-48FB-BE6B-517D0E0BD497}">
      <dsp:nvSpPr>
        <dsp:cNvPr id="0" name=""/>
        <dsp:cNvSpPr/>
      </dsp:nvSpPr>
      <dsp:spPr>
        <a:xfrm>
          <a:off x="245405" y="1198508"/>
          <a:ext cx="446191" cy="446191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6C7BA-16F5-49AB-87CA-95290BE30542}">
      <dsp:nvSpPr>
        <dsp:cNvPr id="0" name=""/>
        <dsp:cNvSpPr/>
      </dsp:nvSpPr>
      <dsp:spPr>
        <a:xfrm>
          <a:off x="937002" y="1015975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Se 80% entrar em contato com o vírus = 296.000 habitantes</a:t>
          </a:r>
          <a:endParaRPr lang="en-US" sz="1900" kern="1200"/>
        </a:p>
      </dsp:txBody>
      <dsp:txXfrm>
        <a:off x="937002" y="1015975"/>
        <a:ext cx="5576601" cy="811257"/>
      </dsp:txXfrm>
    </dsp:sp>
    <dsp:sp modelId="{A2726091-1D3C-4325-865E-8E30BFD7F25F}">
      <dsp:nvSpPr>
        <dsp:cNvPr id="0" name=""/>
        <dsp:cNvSpPr/>
      </dsp:nvSpPr>
      <dsp:spPr>
        <a:xfrm>
          <a:off x="0" y="2030048"/>
          <a:ext cx="6513603" cy="8112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26A13D-318B-4FF3-9334-C76980F5A20B}">
      <dsp:nvSpPr>
        <dsp:cNvPr id="0" name=""/>
        <dsp:cNvSpPr/>
      </dsp:nvSpPr>
      <dsp:spPr>
        <a:xfrm>
          <a:off x="245405" y="2212581"/>
          <a:ext cx="446191" cy="4461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653DF-2DCC-412F-95B5-028091922E80}">
      <dsp:nvSpPr>
        <dsp:cNvPr id="0" name=""/>
        <dsp:cNvSpPr/>
      </dsp:nvSpPr>
      <dsp:spPr>
        <a:xfrm>
          <a:off x="937002" y="2030048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Se 10% forem sintomáticos = 29.600 habitantes</a:t>
          </a:r>
          <a:endParaRPr lang="en-US" sz="1900" kern="1200" dirty="0"/>
        </a:p>
      </dsp:txBody>
      <dsp:txXfrm>
        <a:off x="937002" y="2030048"/>
        <a:ext cx="5576601" cy="811257"/>
      </dsp:txXfrm>
    </dsp:sp>
    <dsp:sp modelId="{880F2E9B-0476-4EB7-9359-C867F6622901}">
      <dsp:nvSpPr>
        <dsp:cNvPr id="0" name=""/>
        <dsp:cNvSpPr/>
      </dsp:nvSpPr>
      <dsp:spPr>
        <a:xfrm>
          <a:off x="0" y="3044120"/>
          <a:ext cx="6513603" cy="8112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72A4E7-8DDE-4AE5-90F6-32D031CEE346}">
      <dsp:nvSpPr>
        <dsp:cNvPr id="0" name=""/>
        <dsp:cNvSpPr/>
      </dsp:nvSpPr>
      <dsp:spPr>
        <a:xfrm>
          <a:off x="245405" y="3226653"/>
          <a:ext cx="446191" cy="446191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5BCA90-8545-40E0-BAD6-11C763082647}">
      <dsp:nvSpPr>
        <dsp:cNvPr id="0" name=""/>
        <dsp:cNvSpPr/>
      </dsp:nvSpPr>
      <dsp:spPr>
        <a:xfrm>
          <a:off x="937002" y="3044120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Estima-se que 16% tenham quadro sintomático grave, com necessidade de hospitalização = 4.736 pessoas</a:t>
          </a:r>
          <a:endParaRPr lang="en-US" sz="1900" kern="1200" dirty="0"/>
        </a:p>
      </dsp:txBody>
      <dsp:txXfrm>
        <a:off x="937002" y="3044120"/>
        <a:ext cx="5576601" cy="811257"/>
      </dsp:txXfrm>
    </dsp:sp>
    <dsp:sp modelId="{FFE626D3-EB2D-41E8-B300-9794D13DF7B9}">
      <dsp:nvSpPr>
        <dsp:cNvPr id="0" name=""/>
        <dsp:cNvSpPr/>
      </dsp:nvSpPr>
      <dsp:spPr>
        <a:xfrm>
          <a:off x="0" y="4066223"/>
          <a:ext cx="6513603" cy="8112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87B27-1605-46B7-B26C-D9C6C0DA6045}">
      <dsp:nvSpPr>
        <dsp:cNvPr id="0" name=""/>
        <dsp:cNvSpPr/>
      </dsp:nvSpPr>
      <dsp:spPr>
        <a:xfrm>
          <a:off x="245405" y="4240725"/>
          <a:ext cx="446191" cy="4461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6FBBD-73F3-4BFB-8893-81F42D3CFD94}">
      <dsp:nvSpPr>
        <dsp:cNvPr id="0" name=""/>
        <dsp:cNvSpPr/>
      </dsp:nvSpPr>
      <dsp:spPr>
        <a:xfrm>
          <a:off x="936891" y="4137703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900" kern="1200" dirty="0"/>
            <a:t>Se 20% precisarem de UTI = 947</a:t>
          </a:r>
        </a:p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900" kern="1200" dirty="0"/>
            <a:t>Atualmente, em Tubarão, 50 leitos de UTI</a:t>
          </a:r>
          <a:endParaRPr lang="en-US" sz="1900" kern="1200" dirty="0"/>
        </a:p>
      </dsp:txBody>
      <dsp:txXfrm>
        <a:off x="936891" y="4137703"/>
        <a:ext cx="5576601" cy="811257"/>
      </dsp:txXfrm>
    </dsp:sp>
    <dsp:sp modelId="{2B5E1B4D-1ED2-414A-B9BA-A3D45126068F}">
      <dsp:nvSpPr>
        <dsp:cNvPr id="0" name=""/>
        <dsp:cNvSpPr/>
      </dsp:nvSpPr>
      <dsp:spPr>
        <a:xfrm>
          <a:off x="0" y="5072264"/>
          <a:ext cx="6513603" cy="811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F7575F-1F28-484E-96E4-373A702BBFBB}">
      <dsp:nvSpPr>
        <dsp:cNvPr id="0" name=""/>
        <dsp:cNvSpPr/>
      </dsp:nvSpPr>
      <dsp:spPr>
        <a:xfrm>
          <a:off x="245405" y="5254797"/>
          <a:ext cx="446191" cy="446191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485DF-8F64-4396-AB68-72B88C813636}">
      <dsp:nvSpPr>
        <dsp:cNvPr id="0" name=""/>
        <dsp:cNvSpPr/>
      </dsp:nvSpPr>
      <dsp:spPr>
        <a:xfrm>
          <a:off x="937002" y="5072264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Cada paciente pode requer a ocupação de um leito entre 15 e 21 dias.</a:t>
          </a:r>
          <a:endParaRPr lang="en-US" sz="1900" kern="1200"/>
        </a:p>
      </dsp:txBody>
      <dsp:txXfrm>
        <a:off x="937002" y="5072264"/>
        <a:ext cx="5576601" cy="811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#1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2E1C0-0432-4C78-AD31-C1705602D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D7E37F-C519-43F8-A6D8-982AD0DDD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D6DE4C-813E-45D2-A8FA-10D4A93F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46F-24DC-4113-BE25-D2F8125688FC}" type="datetimeFigureOut">
              <a:rPr lang="pt-BR" smtClean="0"/>
              <a:t>17/04/2020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09892D-13FD-4EA1-B211-DB392181E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D35FC0-7EF4-47A7-B96E-93510DD2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BC1B-F2CB-44CC-89BD-5DD7477742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72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74431-FA48-4394-B0FC-B1CFE943F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D924B77-DFAB-47BA-87D2-FDAA89D3D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99439A-BB85-4F6D-B703-003B91C28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46F-24DC-4113-BE25-D2F8125688FC}" type="datetimeFigureOut">
              <a:rPr lang="pt-BR" smtClean="0"/>
              <a:t>17/04/2020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07A170-1136-4FD8-B059-B9B375D8F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91F7B2-308B-459F-BFE1-58725A37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BC1B-F2CB-44CC-89BD-5DD7477742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838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F037DC-AE0E-47F8-8515-2503584E10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5A66EFD-E6E2-4820-A166-A69437434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345370-8203-477C-BE32-CB5267427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46F-24DC-4113-BE25-D2F8125688FC}" type="datetimeFigureOut">
              <a:rPr lang="pt-BR" smtClean="0"/>
              <a:t>17/04/2020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4E3806-D128-4E00-A9ED-3AAB720C5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B0FAEB-5CC4-4CE2-B4FB-3041567CF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BC1B-F2CB-44CC-89BD-5DD7477742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76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B815E7-4FFD-48CD-8ABE-5D5989192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3562A1-9D39-4FD9-ABC9-0A34EFB4E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0230D3-7465-4D71-8D0A-BB935206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46F-24DC-4113-BE25-D2F8125688FC}" type="datetimeFigureOut">
              <a:rPr lang="pt-BR" smtClean="0"/>
              <a:t>17/04/2020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D4A65B-A593-41D0-A40B-8DCC90762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9635A7-33E0-4609-9C08-858B0E9B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BC1B-F2CB-44CC-89BD-5DD7477742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810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96AEF-28FA-4919-97C4-B91FFD0F8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11D5BDF-DB56-45A4-8153-86791AB9F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9102F9-388A-4F38-B303-6A141FF1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46F-24DC-4113-BE25-D2F8125688FC}" type="datetimeFigureOut">
              <a:rPr lang="pt-BR" smtClean="0"/>
              <a:t>17/04/2020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A0E196-F32D-4872-AF5F-EDEBA2DA3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A23294-977C-45EB-AA18-C2ADF2F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BC1B-F2CB-44CC-89BD-5DD7477742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08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5FA7A-4D2B-429F-903B-E1CF18829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693CF0-3883-4E6F-AF06-B913DE15D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3090495-30AB-4C0E-BD34-F7141CDA9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B596DE-583F-4583-BF35-E958EF17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46F-24DC-4113-BE25-D2F8125688FC}" type="datetimeFigureOut">
              <a:rPr lang="pt-BR" smtClean="0"/>
              <a:t>17/04/2020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DD17A9-A4F1-4F2B-9463-50065E7E2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5F83AAE-9E69-4420-997B-AA91B01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BC1B-F2CB-44CC-89BD-5DD7477742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16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7AB250-3DA0-46A0-9B91-C90EB9320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1A6166-FF2E-4EE1-AE51-5CF5FEF8A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0A4CC8-30B2-46E4-B20F-4A81BF3DC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64736C0-EBE3-4E33-9034-AF4A92AAE2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7D7C413-7EC6-47BF-BFC9-43ABB5215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15D7533-2ACD-4135-AA15-85393C60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46F-24DC-4113-BE25-D2F8125688FC}" type="datetimeFigureOut">
              <a:rPr lang="pt-BR" smtClean="0"/>
              <a:t>17/04/2020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C7D2C0F-670A-468F-BC5D-B2CCF94D9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C180906-134D-461B-8970-1EF250CB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BC1B-F2CB-44CC-89BD-5DD7477742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56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278DA-A346-450C-8CD5-EB5BC91E4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13E7F64-8250-446B-A238-DD7E70BB2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46F-24DC-4113-BE25-D2F8125688FC}" type="datetimeFigureOut">
              <a:rPr lang="pt-BR" smtClean="0"/>
              <a:t>17/04/2020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9721574-44F6-44C5-85BB-DE2CBCD6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CB9BE88-599F-4BE4-90F8-AFC1EF8A5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BC1B-F2CB-44CC-89BD-5DD7477742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591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6EC85EE-2D74-49F8-9205-F9F3D4BB7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46F-24DC-4113-BE25-D2F8125688FC}" type="datetimeFigureOut">
              <a:rPr lang="pt-BR" smtClean="0"/>
              <a:t>17/04/2020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88BFC4A-588B-4C37-85EF-ACEEC630C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97840F5-2F1F-441E-867E-39157D6BA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BC1B-F2CB-44CC-89BD-5DD7477742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9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696A0F-B138-4A70-BD70-8894CE9ED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BE06C2-B694-49AD-850D-087D1E90B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98A834D-B445-46FD-8D0E-8770C5904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6892963-A28D-45C2-8AE3-3C836E8C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46F-24DC-4113-BE25-D2F8125688FC}" type="datetimeFigureOut">
              <a:rPr lang="pt-BR" smtClean="0"/>
              <a:t>17/04/2020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81DCE0C-CD1B-4A1F-8F35-E99005ACA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DE8DE5-8943-4783-8EFC-7252BAABB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BC1B-F2CB-44CC-89BD-5DD7477742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7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90BE8-0CF6-497D-A3B2-C00F7E5BC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D75DEEA-092E-47E7-B953-1A99E454E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D3F11E-A87E-499E-AB80-49C63F1E8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F4A1AFA-7517-41B1-B9E2-ADF3E2C3D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546F-24DC-4113-BE25-D2F8125688FC}" type="datetimeFigureOut">
              <a:rPr lang="pt-BR" smtClean="0"/>
              <a:t>17/04/2020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72CE5E1-6188-430D-A574-E63ED9B1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E8B8FE-668C-479A-8F01-8FA7B3FE1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BC1B-F2CB-44CC-89BD-5DD7477742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3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FE2638B-FF49-4185-B2F1-2B286B134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21A843-C662-4092-A92B-26102A6A5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8BA208-A34E-4518-9432-46E6EA2ED2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3546F-24DC-4113-BE25-D2F8125688FC}" type="datetimeFigureOut">
              <a:rPr lang="pt-BR" smtClean="0"/>
              <a:t>17/04/2020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F64FE2-6485-4FA6-9BB9-A9ECE44D7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5E8DE8-D097-4206-A984-1C5EB20204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CBC1B-F2CB-44CC-89BD-5DD7477742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86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s.cnpq.br/cvlattesweb/PKG_MENU.menu?f_cod=F11CCADD902AF82F31B6387C52D02B48" TargetMode="External"/><Relationship Id="rId2" Type="http://schemas.openxmlformats.org/officeDocument/2006/relationships/hyperlink" Target="mailto:fastrevisol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615389C-28C9-41CF-95D7-3474BEEA4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pt-BR" sz="5800"/>
              <a:t>COVID-19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7A6B17-20C0-41F6-AE01-02B17728A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37241"/>
            <a:ext cx="9978887" cy="1600818"/>
          </a:xfrm>
        </p:spPr>
        <p:txBody>
          <a:bodyPr>
            <a:normAutofit/>
          </a:bodyPr>
          <a:lstStyle/>
          <a:p>
            <a:r>
              <a:rPr lang="pt-BR" sz="2000" dirty="0"/>
              <a:t>Profa. Dra. Fabiana Schuelter-Trevisol</a:t>
            </a:r>
          </a:p>
          <a:p>
            <a:pPr>
              <a:defRPr/>
            </a:pPr>
            <a:r>
              <a:rPr lang="pt-BR" sz="2000" dirty="0"/>
              <a:t>E-mail: </a:t>
            </a:r>
            <a:r>
              <a:rPr lang="pt-BR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fastrevisol@gmail.com</a:t>
            </a:r>
            <a:endParaRPr lang="pt-BR" sz="2000" dirty="0"/>
          </a:p>
          <a:p>
            <a:pPr>
              <a:defRPr/>
            </a:pPr>
            <a:r>
              <a:rPr lang="pt-BR" sz="2000" dirty="0"/>
              <a:t>WhatsApp: (48) 999760750</a:t>
            </a:r>
          </a:p>
          <a:p>
            <a:pPr>
              <a:defRPr/>
            </a:pPr>
            <a:r>
              <a:rPr lang="pt-BR" sz="2000" dirty="0"/>
              <a:t>Link Lattes: </a:t>
            </a:r>
            <a:r>
              <a:rPr lang="pt-BR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http://lattes.cnpq.br/6715877278958879</a:t>
            </a:r>
            <a:endParaRPr lang="pt-BR" sz="2000" dirty="0"/>
          </a:p>
        </p:txBody>
      </p:sp>
      <p:cxnSp>
        <p:nvCxnSpPr>
          <p:cNvPr id="36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 descr="Uma imagem contendo frutas, flor&#10;&#10;Descrição gerada automaticamente">
            <a:extLst>
              <a:ext uri="{FF2B5EF4-FFF2-40B4-BE49-F238E27FC236}">
                <a16:creationId xmlns:a16="http://schemas.microsoft.com/office/drawing/2014/main" id="{6FE816B8-82B4-4FE2-B9A0-BB61C33EE2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802" y="819941"/>
            <a:ext cx="3724395" cy="209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979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BBCAC81-E33D-425E-8116-C4B10217D48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84188" y="471488"/>
            <a:ext cx="4381500" cy="5891212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75" name="Título 1">
            <a:extLst>
              <a:ext uri="{FF2B5EF4-FFF2-40B4-BE49-F238E27FC236}">
                <a16:creationId xmlns:a16="http://schemas.microsoft.com/office/drawing/2014/main" id="{AB2B7C4C-2687-41ED-BA0C-6459C3B56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600" y="1011238"/>
            <a:ext cx="3416300" cy="4795837"/>
          </a:xfrm>
        </p:spPr>
        <p:txBody>
          <a:bodyPr/>
          <a:lstStyle/>
          <a:p>
            <a:pPr eaLnBrk="1" hangingPunct="1"/>
            <a:r>
              <a:rPr lang="pt-BR" altLang="pt-BR">
                <a:solidFill>
                  <a:srgbClr val="FFFFFF"/>
                </a:solidFill>
              </a:rPr>
              <a:t>DADOS ESTIMADOS PARA AMUREL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1894E91D-DF6B-49C3-8486-D373F10DBC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62995A5-2114-4115-A26B-4ED5519FA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199" y="398105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pt-BR" sz="2800" dirty="0"/>
              <a:t>Dados da AMUREL</a:t>
            </a:r>
          </a:p>
        </p:txBody>
      </p:sp>
      <p:pic>
        <p:nvPicPr>
          <p:cNvPr id="6" name="Espaço Reservado para Conteúdo 5" descr="Mapa colorido com texto preto sobre fundo branco&#10;&#10;Descrição gerada automaticamente">
            <a:extLst>
              <a:ext uri="{FF2B5EF4-FFF2-40B4-BE49-F238E27FC236}">
                <a16:creationId xmlns:a16="http://schemas.microsoft.com/office/drawing/2014/main" id="{2B0F527C-795E-4D0A-B259-D2274421E1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84" y="2477061"/>
            <a:ext cx="2770558" cy="3414713"/>
          </a:xfrm>
        </p:spPr>
      </p:pic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476D9AFF-8DD9-416F-9B7A-9FEF75E9E9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5926" y="1"/>
            <a:ext cx="8151225" cy="685800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FACC834E-0588-4E0D-B636-1DAB1FFAA801}"/>
              </a:ext>
            </a:extLst>
          </p:cNvPr>
          <p:cNvSpPr/>
          <p:nvPr/>
        </p:nvSpPr>
        <p:spPr>
          <a:xfrm>
            <a:off x="4371660" y="5989983"/>
            <a:ext cx="7421217" cy="3180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942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50425F03-6804-4A4D-AD4C-8558FC4EB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TENDÊNCIA CASOS AMUREL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" name="Picture 1">
            <a:extLst>
              <a:ext uri="{FF2B5EF4-FFF2-40B4-BE49-F238E27FC236}">
                <a16:creationId xmlns:a16="http://schemas.microsoft.com/office/drawing/2014/main" id="{5C5978C5-6A3D-45F6-8F1D-24236B77E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635" y="1772542"/>
            <a:ext cx="9776330" cy="488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20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50425F03-6804-4A4D-AD4C-8558FC4EB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36341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TENDÊNCIA CASOS AMUREL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9" name="Picture 1">
            <a:extLst>
              <a:ext uri="{FF2B5EF4-FFF2-40B4-BE49-F238E27FC236}">
                <a16:creationId xmlns:a16="http://schemas.microsoft.com/office/drawing/2014/main" id="{1010E172-DA3B-4814-8E9B-AEBC7BC2A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01" y="1793164"/>
            <a:ext cx="9442699" cy="472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3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34A37D8-DD86-4AAE-9670-73B4D9A8C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ANÁLISE DOS CASOS CONFIRMADOS HOSPITALIZADOS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7027564-3DCC-4977-9FF6-C1350AC423AD}"/>
              </a:ext>
            </a:extLst>
          </p:cNvPr>
          <p:cNvSpPr/>
          <p:nvPr/>
        </p:nvSpPr>
        <p:spPr>
          <a:xfrm>
            <a:off x="3906503" y="5250633"/>
            <a:ext cx="7188199" cy="129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dirty="0"/>
              <a:t>Dos 34 </a:t>
            </a:r>
            <a:r>
              <a:rPr lang="en-US" dirty="0" err="1"/>
              <a:t>pacientes</a:t>
            </a:r>
            <a:r>
              <a:rPr lang="en-US" dirty="0"/>
              <a:t>: </a:t>
            </a: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Média</a:t>
            </a:r>
            <a:r>
              <a:rPr lang="en-US" dirty="0"/>
              <a:t> de </a:t>
            </a:r>
            <a:r>
              <a:rPr lang="en-US" dirty="0" err="1"/>
              <a:t>idade</a:t>
            </a:r>
            <a:r>
              <a:rPr lang="en-US" dirty="0"/>
              <a:t> 57,5</a:t>
            </a: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Variando</a:t>
            </a:r>
            <a:r>
              <a:rPr lang="en-US" dirty="0"/>
              <a:t> de 26 a 91 </a:t>
            </a:r>
            <a:r>
              <a:rPr lang="en-US" dirty="0" err="1"/>
              <a:t>anos</a:t>
            </a:r>
            <a:endParaRPr lang="en-US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12D591D6-9D8D-4C24-A18B-C4D531B864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383857"/>
              </p:ext>
            </p:extLst>
          </p:nvPr>
        </p:nvGraphicFramePr>
        <p:xfrm>
          <a:off x="4170699" y="315277"/>
          <a:ext cx="7772772" cy="464425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892848">
                  <a:extLst>
                    <a:ext uri="{9D8B030D-6E8A-4147-A177-3AD203B41FA5}">
                      <a16:colId xmlns:a16="http://schemas.microsoft.com/office/drawing/2014/main" val="3701224605"/>
                    </a:ext>
                  </a:extLst>
                </a:gridCol>
                <a:gridCol w="2200966">
                  <a:extLst>
                    <a:ext uri="{9D8B030D-6E8A-4147-A177-3AD203B41FA5}">
                      <a16:colId xmlns:a16="http://schemas.microsoft.com/office/drawing/2014/main" val="308678728"/>
                    </a:ext>
                  </a:extLst>
                </a:gridCol>
                <a:gridCol w="2678958">
                  <a:extLst>
                    <a:ext uri="{9D8B030D-6E8A-4147-A177-3AD203B41FA5}">
                      <a16:colId xmlns:a16="http://schemas.microsoft.com/office/drawing/2014/main" val="3772563171"/>
                    </a:ext>
                  </a:extLst>
                </a:gridCol>
              </a:tblGrid>
              <a:tr h="35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Características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n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%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extLst>
                  <a:ext uri="{0D108BD9-81ED-4DB2-BD59-A6C34878D82A}">
                    <a16:rowId xmlns:a16="http://schemas.microsoft.com/office/drawing/2014/main" val="583078424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Sexo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extLst>
                  <a:ext uri="{0D108BD9-81ED-4DB2-BD59-A6C34878D82A}">
                    <a16:rowId xmlns:a16="http://schemas.microsoft.com/office/drawing/2014/main" val="2376668683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FF0000"/>
                          </a:solidFill>
                          <a:effectLst/>
                        </a:rPr>
                        <a:t>Homem</a:t>
                      </a:r>
                      <a:endParaRPr lang="pt-BR" sz="1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pt-BR" sz="1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FF0000"/>
                          </a:solidFill>
                          <a:effectLst/>
                        </a:rPr>
                        <a:t>58,8</a:t>
                      </a:r>
                      <a:endParaRPr lang="pt-BR" sz="1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extLst>
                  <a:ext uri="{0D108BD9-81ED-4DB2-BD59-A6C34878D82A}">
                    <a16:rowId xmlns:a16="http://schemas.microsoft.com/office/drawing/2014/main" val="1186029689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Mulher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41,2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extLst>
                  <a:ext uri="{0D108BD9-81ED-4DB2-BD59-A6C34878D82A}">
                    <a16:rowId xmlns:a16="http://schemas.microsoft.com/office/drawing/2014/main" val="3190597497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Idade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extLst>
                  <a:ext uri="{0D108BD9-81ED-4DB2-BD59-A6C34878D82A}">
                    <a16:rowId xmlns:a16="http://schemas.microsoft.com/office/drawing/2014/main" val="1664857900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51843" marR="51843" marT="0" marB="0"/>
                </a:tc>
                <a:extLst>
                  <a:ext uri="{0D108BD9-81ED-4DB2-BD59-A6C34878D82A}">
                    <a16:rowId xmlns:a16="http://schemas.microsoft.com/office/drawing/2014/main" val="1403804058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30-39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17,6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extLst>
                  <a:ext uri="{0D108BD9-81ED-4DB2-BD59-A6C34878D82A}">
                    <a16:rowId xmlns:a16="http://schemas.microsoft.com/office/drawing/2014/main" val="1648484000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40-49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14,7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extLst>
                  <a:ext uri="{0D108BD9-81ED-4DB2-BD59-A6C34878D82A}">
                    <a16:rowId xmlns:a16="http://schemas.microsoft.com/office/drawing/2014/main" val="2118608054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50-59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17,6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extLst>
                  <a:ext uri="{0D108BD9-81ED-4DB2-BD59-A6C34878D82A}">
                    <a16:rowId xmlns:a16="http://schemas.microsoft.com/office/drawing/2014/main" val="2793979455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FF0000"/>
                          </a:solidFill>
                          <a:effectLst/>
                        </a:rPr>
                        <a:t>60-69</a:t>
                      </a:r>
                      <a:endParaRPr lang="pt-BR" sz="1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FF0000"/>
                          </a:solidFill>
                          <a:effectLst/>
                        </a:rPr>
                        <a:t>20,6</a:t>
                      </a:r>
                      <a:endParaRPr lang="pt-BR" sz="1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extLst>
                  <a:ext uri="{0D108BD9-81ED-4DB2-BD59-A6C34878D82A}">
                    <a16:rowId xmlns:a16="http://schemas.microsoft.com/office/drawing/2014/main" val="4206441708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70-79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11,8</a:t>
                      </a:r>
                    </a:p>
                  </a:txBody>
                  <a:tcPr marL="51843" marR="51843" marT="0" marB="0"/>
                </a:tc>
                <a:extLst>
                  <a:ext uri="{0D108BD9-81ED-4DB2-BD59-A6C34878D82A}">
                    <a16:rowId xmlns:a16="http://schemas.microsoft.com/office/drawing/2014/main" val="3195763231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80-89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11,8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43" marR="51843" marT="0" marB="0"/>
                </a:tc>
                <a:extLst>
                  <a:ext uri="{0D108BD9-81ED-4DB2-BD59-A6C34878D82A}">
                    <a16:rowId xmlns:a16="http://schemas.microsoft.com/office/drawing/2014/main" val="2176114426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843" marR="51843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51843" marR="51843" marT="0" marB="0"/>
                </a:tc>
                <a:extLst>
                  <a:ext uri="{0D108BD9-81ED-4DB2-BD59-A6C34878D82A}">
                    <a16:rowId xmlns:a16="http://schemas.microsoft.com/office/drawing/2014/main" val="4254927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637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34A37D8-DD86-4AAE-9670-73B4D9A8C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ANÁLISE DOS CASOS CONFIRMADOS HOSPITALIZADOS</a:t>
            </a:r>
          </a:p>
        </p:txBody>
      </p:sp>
      <p:graphicFrame>
        <p:nvGraphicFramePr>
          <p:cNvPr id="19" name="Espaço Reservado para Conteúdo 3">
            <a:extLst>
              <a:ext uri="{FF2B5EF4-FFF2-40B4-BE49-F238E27FC236}">
                <a16:creationId xmlns:a16="http://schemas.microsoft.com/office/drawing/2014/main" id="{12D591D6-9D8D-4C24-A18B-C4D531B864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100963"/>
              </p:ext>
            </p:extLst>
          </p:nvPr>
        </p:nvGraphicFramePr>
        <p:xfrm>
          <a:off x="3601329" y="1153552"/>
          <a:ext cx="8159261" cy="443132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062595">
                  <a:extLst>
                    <a:ext uri="{9D8B030D-6E8A-4147-A177-3AD203B41FA5}">
                      <a16:colId xmlns:a16="http://schemas.microsoft.com/office/drawing/2014/main" val="3701224605"/>
                    </a:ext>
                  </a:extLst>
                </a:gridCol>
                <a:gridCol w="2298760">
                  <a:extLst>
                    <a:ext uri="{9D8B030D-6E8A-4147-A177-3AD203B41FA5}">
                      <a16:colId xmlns:a16="http://schemas.microsoft.com/office/drawing/2014/main" val="308678728"/>
                    </a:ext>
                  </a:extLst>
                </a:gridCol>
                <a:gridCol w="2797906">
                  <a:extLst>
                    <a:ext uri="{9D8B030D-6E8A-4147-A177-3AD203B41FA5}">
                      <a16:colId xmlns:a16="http://schemas.microsoft.com/office/drawing/2014/main" val="3772563171"/>
                    </a:ext>
                  </a:extLst>
                </a:gridCol>
              </a:tblGrid>
              <a:tr h="339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Características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%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extLst>
                  <a:ext uri="{0D108BD9-81ED-4DB2-BD59-A6C34878D82A}">
                    <a16:rowId xmlns:a16="http://schemas.microsoft.com/office/drawing/2014/main" val="583078424"/>
                  </a:ext>
                </a:extLst>
              </a:tr>
              <a:tr h="339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Cidade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extLst>
                  <a:ext uri="{0D108BD9-81ED-4DB2-BD59-A6C34878D82A}">
                    <a16:rowId xmlns:a16="http://schemas.microsoft.com/office/drawing/2014/main" val="2269010378"/>
                  </a:ext>
                </a:extLst>
              </a:tr>
              <a:tr h="34159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Balneário Camboriú</a:t>
                      </a: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51865" marR="51865" marT="0" marB="0"/>
                </a:tc>
                <a:extLst>
                  <a:ext uri="{0D108BD9-81ED-4DB2-BD59-A6C34878D82A}">
                    <a16:rowId xmlns:a16="http://schemas.microsoft.com/office/drawing/2014/main" val="331620029"/>
                  </a:ext>
                </a:extLst>
              </a:tr>
              <a:tr h="33972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Braço do Norte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17,6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extLst>
                  <a:ext uri="{0D108BD9-81ED-4DB2-BD59-A6C34878D82A}">
                    <a16:rowId xmlns:a16="http://schemas.microsoft.com/office/drawing/2014/main" val="2918137217"/>
                  </a:ext>
                </a:extLst>
              </a:tr>
              <a:tr h="34159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Capivari de Baixo</a:t>
                      </a: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L="0" marR="791845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51865" marR="51865" marT="0" marB="0"/>
                </a:tc>
                <a:extLst>
                  <a:ext uri="{0D108BD9-81ED-4DB2-BD59-A6C34878D82A}">
                    <a16:rowId xmlns:a16="http://schemas.microsoft.com/office/drawing/2014/main" val="1931903170"/>
                  </a:ext>
                </a:extLst>
              </a:tr>
              <a:tr h="34159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Garopaba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51865" marR="51865" marT="0" marB="0"/>
                </a:tc>
                <a:extLst>
                  <a:ext uri="{0D108BD9-81ED-4DB2-BD59-A6C34878D82A}">
                    <a16:rowId xmlns:a16="http://schemas.microsoft.com/office/drawing/2014/main" val="3124184683"/>
                  </a:ext>
                </a:extLst>
              </a:tr>
              <a:tr h="34159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Gravatal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17,6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extLst>
                  <a:ext uri="{0D108BD9-81ED-4DB2-BD59-A6C34878D82A}">
                    <a16:rowId xmlns:a16="http://schemas.microsoft.com/office/drawing/2014/main" val="1054553091"/>
                  </a:ext>
                </a:extLst>
              </a:tr>
              <a:tr h="34159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Pedras Grandes</a:t>
                      </a: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L="0" marR="791845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  <a:endParaRPr kumimoji="0" lang="pt-B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extLst>
                  <a:ext uri="{0D108BD9-81ED-4DB2-BD59-A6C34878D82A}">
                    <a16:rowId xmlns:a16="http://schemas.microsoft.com/office/drawing/2014/main" val="1456899385"/>
                  </a:ext>
                </a:extLst>
              </a:tr>
              <a:tr h="34159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Pescaria Brava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L="0" marR="791845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  <a:endParaRPr kumimoji="0" lang="pt-B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extLst>
                  <a:ext uri="{0D108BD9-81ED-4DB2-BD59-A6C34878D82A}">
                    <a16:rowId xmlns:a16="http://schemas.microsoft.com/office/drawing/2014/main" val="2163232973"/>
                  </a:ext>
                </a:extLst>
              </a:tr>
              <a:tr h="34159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Sangão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L="0" marR="791845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51865" marR="51865" marT="0" marB="0"/>
                </a:tc>
                <a:extLst>
                  <a:ext uri="{0D108BD9-81ED-4DB2-BD59-A6C34878D82A}">
                    <a16:rowId xmlns:a16="http://schemas.microsoft.com/office/drawing/2014/main" val="3591028363"/>
                  </a:ext>
                </a:extLst>
              </a:tr>
              <a:tr h="33972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São Ludgero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5,9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extLst>
                  <a:ext uri="{0D108BD9-81ED-4DB2-BD59-A6C34878D82A}">
                    <a16:rowId xmlns:a16="http://schemas.microsoft.com/office/drawing/2014/main" val="1479467037"/>
                  </a:ext>
                </a:extLst>
              </a:tr>
              <a:tr h="33972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Tubarão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39,4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65" marR="51865" marT="0" marB="0"/>
                </a:tc>
                <a:extLst>
                  <a:ext uri="{0D108BD9-81ED-4DB2-BD59-A6C34878D82A}">
                    <a16:rowId xmlns:a16="http://schemas.microsoft.com/office/drawing/2014/main" val="1931197418"/>
                  </a:ext>
                </a:extLst>
              </a:tr>
              <a:tr h="341590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Urussanga</a:t>
                      </a: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865" marR="5186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51865" marR="51865" marT="0" marB="0"/>
                </a:tc>
                <a:extLst>
                  <a:ext uri="{0D108BD9-81ED-4DB2-BD59-A6C34878D82A}">
                    <a16:rowId xmlns:a16="http://schemas.microsoft.com/office/drawing/2014/main" val="16889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688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34A37D8-DD86-4AAE-9670-73B4D9A8C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ANÁLISE DOS CASOS CONFIRMADOS HOSPITALIZADOS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7027564-3DCC-4977-9FF6-C1350AC423AD}"/>
              </a:ext>
            </a:extLst>
          </p:cNvPr>
          <p:cNvSpPr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Tempo de </a:t>
            </a:r>
            <a:r>
              <a:rPr lang="en-US" dirty="0" err="1"/>
              <a:t>hospitalização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Média</a:t>
            </a:r>
            <a:r>
              <a:rPr lang="en-US" dirty="0"/>
              <a:t> 5 </a:t>
            </a:r>
            <a:r>
              <a:rPr lang="en-US" dirty="0" err="1"/>
              <a:t>dias</a:t>
            </a:r>
            <a:r>
              <a:rPr lang="en-US" dirty="0"/>
              <a:t> (</a:t>
            </a:r>
            <a:r>
              <a:rPr lang="en-US" dirty="0" err="1"/>
              <a:t>alta</a:t>
            </a:r>
            <a:r>
              <a:rPr lang="en-US" dirty="0"/>
              <a:t>)</a:t>
            </a: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UTI: </a:t>
            </a:r>
            <a:r>
              <a:rPr lang="en-US" dirty="0" err="1"/>
              <a:t>nenhuma</a:t>
            </a:r>
            <a:r>
              <a:rPr lang="en-US" dirty="0"/>
              <a:t> </a:t>
            </a:r>
            <a:r>
              <a:rPr lang="en-US" dirty="0" err="1"/>
              <a:t>alta</a:t>
            </a:r>
            <a:r>
              <a:rPr lang="en-US" dirty="0"/>
              <a:t>, 4 </a:t>
            </a:r>
            <a:r>
              <a:rPr lang="en-US" dirty="0" err="1"/>
              <a:t>óbito</a:t>
            </a:r>
            <a:endParaRPr lang="en-US" dirty="0"/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Média</a:t>
            </a:r>
            <a:r>
              <a:rPr lang="en-US" dirty="0"/>
              <a:t> 16 </a:t>
            </a:r>
            <a:r>
              <a:rPr lang="en-US" dirty="0" err="1"/>
              <a:t>dias</a:t>
            </a:r>
            <a:r>
              <a:rPr lang="en-US" dirty="0"/>
              <a:t> (11-22)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12D591D6-9D8D-4C24-A18B-C4D531B864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130123"/>
              </p:ext>
            </p:extLst>
          </p:nvPr>
        </p:nvGraphicFramePr>
        <p:xfrm>
          <a:off x="4441736" y="478302"/>
          <a:ext cx="7188199" cy="3926153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520717">
                  <a:extLst>
                    <a:ext uri="{9D8B030D-6E8A-4147-A177-3AD203B41FA5}">
                      <a16:colId xmlns:a16="http://schemas.microsoft.com/office/drawing/2014/main" val="3701224605"/>
                    </a:ext>
                  </a:extLst>
                </a:gridCol>
                <a:gridCol w="2186173">
                  <a:extLst>
                    <a:ext uri="{9D8B030D-6E8A-4147-A177-3AD203B41FA5}">
                      <a16:colId xmlns:a16="http://schemas.microsoft.com/office/drawing/2014/main" val="308678728"/>
                    </a:ext>
                  </a:extLst>
                </a:gridCol>
                <a:gridCol w="2481309">
                  <a:extLst>
                    <a:ext uri="{9D8B030D-6E8A-4147-A177-3AD203B41FA5}">
                      <a16:colId xmlns:a16="http://schemas.microsoft.com/office/drawing/2014/main" val="3772563171"/>
                    </a:ext>
                  </a:extLst>
                </a:gridCol>
              </a:tblGrid>
              <a:tr h="356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</a:rPr>
                        <a:t>Características</a:t>
                      </a:r>
                      <a:endParaRPr lang="pt-B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5" marR="62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</a:rPr>
                        <a:t>n</a:t>
                      </a:r>
                      <a:endParaRPr lang="pt-B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5" marR="62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</a:rPr>
                        <a:t>%</a:t>
                      </a:r>
                      <a:endParaRPr lang="pt-B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05" marR="62805" marT="0" marB="0"/>
                </a:tc>
                <a:extLst>
                  <a:ext uri="{0D108BD9-81ED-4DB2-BD59-A6C34878D82A}">
                    <a16:rowId xmlns:a16="http://schemas.microsoft.com/office/drawing/2014/main" val="583078424"/>
                  </a:ext>
                </a:extLst>
              </a:tr>
              <a:tr h="356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Comorbidades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55" marR="75255" marT="0" marB="0"/>
                </a:tc>
                <a:extLst>
                  <a:ext uri="{0D108BD9-81ED-4DB2-BD59-A6C34878D82A}">
                    <a16:rowId xmlns:a16="http://schemas.microsoft.com/office/drawing/2014/main" val="2376668683"/>
                  </a:ext>
                </a:extLst>
              </a:tr>
              <a:tr h="356923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79,4</a:t>
                      </a:r>
                    </a:p>
                  </a:txBody>
                  <a:tcPr marL="75255" marR="75255" marT="0" marB="0"/>
                </a:tc>
                <a:extLst>
                  <a:ext uri="{0D108BD9-81ED-4DB2-BD59-A6C34878D82A}">
                    <a16:rowId xmlns:a16="http://schemas.microsoft.com/office/drawing/2014/main" val="1186029689"/>
                  </a:ext>
                </a:extLst>
              </a:tr>
              <a:tr h="356923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Não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20,6</a:t>
                      </a:r>
                    </a:p>
                  </a:txBody>
                  <a:tcPr marL="75255" marR="75255" marT="0" marB="0"/>
                </a:tc>
                <a:extLst>
                  <a:ext uri="{0D108BD9-81ED-4DB2-BD59-A6C34878D82A}">
                    <a16:rowId xmlns:a16="http://schemas.microsoft.com/office/drawing/2014/main" val="3190597497"/>
                  </a:ext>
                </a:extLst>
              </a:tr>
              <a:tr h="356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Hospitalização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55" marR="75255" marT="0" marB="0"/>
                </a:tc>
                <a:extLst>
                  <a:ext uri="{0D108BD9-81ED-4DB2-BD59-A6C34878D82A}">
                    <a16:rowId xmlns:a16="http://schemas.microsoft.com/office/drawing/2014/main" val="1664857900"/>
                  </a:ext>
                </a:extLst>
              </a:tr>
              <a:tr h="356923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23,5</a:t>
                      </a:r>
                    </a:p>
                  </a:txBody>
                  <a:tcPr marL="75255" marR="75255" marT="0" marB="0"/>
                </a:tc>
                <a:extLst>
                  <a:ext uri="{0D108BD9-81ED-4DB2-BD59-A6C34878D82A}">
                    <a16:rowId xmlns:a16="http://schemas.microsoft.com/office/drawing/2014/main" val="1648484000"/>
                  </a:ext>
                </a:extLst>
              </a:tr>
              <a:tr h="356923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Enfermaria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76,5</a:t>
                      </a:r>
                    </a:p>
                  </a:txBody>
                  <a:tcPr marL="75255" marR="75255" marT="0" marB="0"/>
                </a:tc>
                <a:extLst>
                  <a:ext uri="{0D108BD9-81ED-4DB2-BD59-A6C34878D82A}">
                    <a16:rowId xmlns:a16="http://schemas.microsoft.com/office/drawing/2014/main" val="2118608054"/>
                  </a:ext>
                </a:extLst>
              </a:tr>
              <a:tr h="356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Desfecho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55" marR="75255" marT="0" marB="0"/>
                </a:tc>
                <a:extLst>
                  <a:ext uri="{0D108BD9-81ED-4DB2-BD59-A6C34878D82A}">
                    <a16:rowId xmlns:a16="http://schemas.microsoft.com/office/drawing/2014/main" val="2793979455"/>
                  </a:ext>
                </a:extLst>
              </a:tr>
              <a:tr h="356923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Alta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70,6</a:t>
                      </a:r>
                    </a:p>
                  </a:txBody>
                  <a:tcPr marL="75255" marR="75255" marT="0" marB="0"/>
                </a:tc>
                <a:extLst>
                  <a:ext uri="{0D108BD9-81ED-4DB2-BD59-A6C34878D82A}">
                    <a16:rowId xmlns:a16="http://schemas.microsoft.com/office/drawing/2014/main" val="4206441708"/>
                  </a:ext>
                </a:extLst>
              </a:tr>
              <a:tr h="356923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Óbito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11,8</a:t>
                      </a:r>
                    </a:p>
                  </a:txBody>
                  <a:tcPr marL="75255" marR="75255" marT="0" marB="0"/>
                </a:tc>
                <a:extLst>
                  <a:ext uri="{0D108BD9-81ED-4DB2-BD59-A6C34878D82A}">
                    <a16:rowId xmlns:a16="http://schemas.microsoft.com/office/drawing/2014/main" val="3195763231"/>
                  </a:ext>
                </a:extLst>
              </a:tr>
              <a:tr h="356923">
                <a:tc>
                  <a:txBody>
                    <a:bodyPr/>
                    <a:lstStyle/>
                    <a:p>
                      <a:pPr indent="450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 internação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75255" marR="75255" marT="0" marB="0"/>
                </a:tc>
                <a:tc>
                  <a:txBody>
                    <a:bodyPr/>
                    <a:lstStyle/>
                    <a:p>
                      <a:pPr marR="79184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17,6</a:t>
                      </a:r>
                    </a:p>
                  </a:txBody>
                  <a:tcPr marL="75255" marR="75255" marT="0" marB="0"/>
                </a:tc>
                <a:extLst>
                  <a:ext uri="{0D108BD9-81ED-4DB2-BD59-A6C34878D82A}">
                    <a16:rowId xmlns:a16="http://schemas.microsoft.com/office/drawing/2014/main" val="2176114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975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289</Words>
  <Application>Microsoft Office PowerPoint</Application>
  <PresentationFormat>Widescreen</PresentationFormat>
  <Paragraphs>137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COVID-19</vt:lpstr>
      <vt:lpstr>DADOS ESTIMADOS PARA AMUREL</vt:lpstr>
      <vt:lpstr>Dados da AMUREL</vt:lpstr>
      <vt:lpstr>TENDÊNCIA CASOS AMUREL</vt:lpstr>
      <vt:lpstr>TENDÊNCIA CASOS AMUREL</vt:lpstr>
      <vt:lpstr>ANÁLISE DOS CASOS CONFIRMADOS HOSPITALIZADOS</vt:lpstr>
      <vt:lpstr>ANÁLISE DOS CASOS CONFIRMADOS HOSPITALIZADOS</vt:lpstr>
      <vt:lpstr>ANÁLISE DOS CASOS CONFIRMADOS HOSPITALIZADOS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</dc:title>
  <dc:creator>Fabiana Schuelter-Trevisol</dc:creator>
  <cp:lastModifiedBy>Fabiana Schuelter-Trevisol</cp:lastModifiedBy>
  <cp:revision>2</cp:revision>
  <dcterms:created xsi:type="dcterms:W3CDTF">2020-04-17T16:05:07Z</dcterms:created>
  <dcterms:modified xsi:type="dcterms:W3CDTF">2020-04-17T16:10:37Z</dcterms:modified>
</cp:coreProperties>
</file>