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57" r:id="rId2"/>
    <p:sldId id="527" r:id="rId3"/>
    <p:sldId id="521" r:id="rId4"/>
    <p:sldId id="313" r:id="rId5"/>
    <p:sldId id="528" r:id="rId6"/>
    <p:sldId id="529" r:id="rId7"/>
    <p:sldId id="530" r:id="rId8"/>
    <p:sldId id="531" r:id="rId9"/>
    <p:sldId id="532" r:id="rId10"/>
    <p:sldId id="300" r:id="rId11"/>
    <p:sldId id="403" r:id="rId12"/>
    <p:sldId id="412" r:id="rId13"/>
    <p:sldId id="515" r:id="rId14"/>
    <p:sldId id="257" r:id="rId15"/>
    <p:sldId id="258" r:id="rId16"/>
    <p:sldId id="516" r:id="rId17"/>
    <p:sldId id="518" r:id="rId18"/>
    <p:sldId id="519" r:id="rId19"/>
    <p:sldId id="520" r:id="rId20"/>
    <p:sldId id="415" r:id="rId21"/>
    <p:sldId id="414" r:id="rId22"/>
    <p:sldId id="262" r:id="rId23"/>
    <p:sldId id="263" r:id="rId24"/>
    <p:sldId id="324" r:id="rId25"/>
    <p:sldId id="266" r:id="rId26"/>
    <p:sldId id="267" r:id="rId27"/>
    <p:sldId id="510" r:id="rId28"/>
    <p:sldId id="284" r:id="rId29"/>
    <p:sldId id="273" r:id="rId30"/>
    <p:sldId id="274" r:id="rId31"/>
    <p:sldId id="397" r:id="rId32"/>
    <p:sldId id="511" r:id="rId33"/>
    <p:sldId id="507" r:id="rId34"/>
    <p:sldId id="517" r:id="rId35"/>
    <p:sldId id="506" r:id="rId36"/>
    <p:sldId id="526" r:id="rId37"/>
    <p:sldId id="522" r:id="rId38"/>
    <p:sldId id="523" r:id="rId39"/>
    <p:sldId id="283" r:id="rId40"/>
    <p:sldId id="509" r:id="rId41"/>
    <p:sldId id="297" r:id="rId42"/>
    <p:sldId id="277" r:id="rId43"/>
    <p:sldId id="278" r:id="rId44"/>
    <p:sldId id="279" r:id="rId45"/>
    <p:sldId id="514" r:id="rId46"/>
    <p:sldId id="298" r:id="rId47"/>
    <p:sldId id="281" r:id="rId48"/>
    <p:sldId id="282" r:id="rId49"/>
    <p:sldId id="288" r:id="rId50"/>
    <p:sldId id="292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F4FED07-6280-4966-B7B4-38B97DBF6EC5}">
          <p14:sldIdLst>
            <p14:sldId id="357"/>
            <p14:sldId id="527"/>
            <p14:sldId id="521"/>
            <p14:sldId id="313"/>
            <p14:sldId id="528"/>
            <p14:sldId id="529"/>
            <p14:sldId id="530"/>
            <p14:sldId id="531"/>
            <p14:sldId id="532"/>
            <p14:sldId id="300"/>
            <p14:sldId id="403"/>
            <p14:sldId id="412"/>
            <p14:sldId id="515"/>
            <p14:sldId id="257"/>
            <p14:sldId id="258"/>
            <p14:sldId id="516"/>
            <p14:sldId id="518"/>
            <p14:sldId id="519"/>
            <p14:sldId id="520"/>
            <p14:sldId id="415"/>
            <p14:sldId id="414"/>
            <p14:sldId id="262"/>
            <p14:sldId id="263"/>
            <p14:sldId id="324"/>
            <p14:sldId id="266"/>
            <p14:sldId id="267"/>
            <p14:sldId id="510"/>
            <p14:sldId id="284"/>
            <p14:sldId id="273"/>
            <p14:sldId id="274"/>
            <p14:sldId id="397"/>
            <p14:sldId id="511"/>
            <p14:sldId id="507"/>
            <p14:sldId id="517"/>
            <p14:sldId id="506"/>
            <p14:sldId id="526"/>
            <p14:sldId id="522"/>
            <p14:sldId id="523"/>
          </p14:sldIdLst>
        </p14:section>
        <p14:section name="Seção sem Título" id="{785EFF21-E225-41F3-BFEF-E03B7351155B}">
          <p14:sldIdLst>
            <p14:sldId id="283"/>
            <p14:sldId id="509"/>
            <p14:sldId id="297"/>
            <p14:sldId id="277"/>
            <p14:sldId id="278"/>
            <p14:sldId id="279"/>
            <p14:sldId id="514"/>
            <p14:sldId id="298"/>
            <p14:sldId id="281"/>
            <p14:sldId id="282"/>
            <p14:sldId id="288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>
      <p:cViewPr>
        <p:scale>
          <a:sx n="77" d="100"/>
          <a:sy n="7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85718-8748-44D5-B2E4-931321DB14F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3A0F39-68DF-4B2A-8737-E55B683735F9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PLANO DE AULA,AULA  E AVALIAÇÃO</a:t>
          </a:r>
          <a:endParaRPr lang="pt-BR" sz="1600" b="1" dirty="0">
            <a:solidFill>
              <a:schemeClr val="tx1"/>
            </a:solidFill>
          </a:endParaRPr>
        </a:p>
      </dgm:t>
    </dgm:pt>
    <dgm:pt modelId="{C972CCB3-EC39-42FA-BCA3-9BC562874EF0}" type="parTrans" cxnId="{18F651EC-7CBC-4F2C-B913-CBE2FA645F18}">
      <dgm:prSet/>
      <dgm:spPr/>
      <dgm:t>
        <a:bodyPr/>
        <a:lstStyle/>
        <a:p>
          <a:endParaRPr lang="pt-BR" sz="1400"/>
        </a:p>
      </dgm:t>
    </dgm:pt>
    <dgm:pt modelId="{BC98C219-DB23-4007-98AF-4A2888E5DF8B}" type="sibTrans" cxnId="{18F651EC-7CBC-4F2C-B913-CBE2FA645F18}">
      <dgm:prSet/>
      <dgm:spPr/>
      <dgm:t>
        <a:bodyPr/>
        <a:lstStyle/>
        <a:p>
          <a:endParaRPr lang="pt-BR" sz="1400"/>
        </a:p>
      </dgm:t>
    </dgm:pt>
    <dgm:pt modelId="{1BF21078-9831-4788-8A6F-D8BD2B720784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PROJETO POLÍTICO PEDAGÓGICO</a:t>
          </a:r>
          <a:endParaRPr lang="pt-BR" sz="1400" b="1" dirty="0">
            <a:solidFill>
              <a:schemeClr val="tx1"/>
            </a:solidFill>
          </a:endParaRPr>
        </a:p>
      </dgm:t>
    </dgm:pt>
    <dgm:pt modelId="{836F3AD4-1C0E-46AC-BB0F-6CD2168BB14B}" type="parTrans" cxnId="{B6BD722A-C5AA-41E2-ABDB-5360B2B9F69F}">
      <dgm:prSet/>
      <dgm:spPr/>
      <dgm:t>
        <a:bodyPr/>
        <a:lstStyle/>
        <a:p>
          <a:endParaRPr lang="pt-BR" sz="1400"/>
        </a:p>
      </dgm:t>
    </dgm:pt>
    <dgm:pt modelId="{B91FC115-467E-43D4-80CA-B5143A065D73}" type="sibTrans" cxnId="{B6BD722A-C5AA-41E2-ABDB-5360B2B9F69F}">
      <dgm:prSet/>
      <dgm:spPr/>
      <dgm:t>
        <a:bodyPr/>
        <a:lstStyle/>
        <a:p>
          <a:endParaRPr lang="pt-BR" sz="1400"/>
        </a:p>
      </dgm:t>
    </dgm:pt>
    <dgm:pt modelId="{B2553924-700E-4D1E-9BBF-03FBEE496452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CURRÍCULO BASE DO TERRITÓRIO CATARINENSE</a:t>
          </a:r>
          <a:endParaRPr lang="pt-BR" sz="1400" b="1" dirty="0">
            <a:solidFill>
              <a:schemeClr val="tx1"/>
            </a:solidFill>
          </a:endParaRPr>
        </a:p>
      </dgm:t>
    </dgm:pt>
    <dgm:pt modelId="{2F806923-0FAE-4077-AB23-8F79A8799082}" type="parTrans" cxnId="{5FA8B0C0-B67A-4175-983B-02E25B2C9E2B}">
      <dgm:prSet/>
      <dgm:spPr/>
      <dgm:t>
        <a:bodyPr/>
        <a:lstStyle/>
        <a:p>
          <a:endParaRPr lang="pt-BR" sz="1400"/>
        </a:p>
      </dgm:t>
    </dgm:pt>
    <dgm:pt modelId="{8D149D60-1406-4D44-A625-55B77F9BA89C}" type="sibTrans" cxnId="{5FA8B0C0-B67A-4175-983B-02E25B2C9E2B}">
      <dgm:prSet/>
      <dgm:spPr/>
      <dgm:t>
        <a:bodyPr/>
        <a:lstStyle/>
        <a:p>
          <a:endParaRPr lang="pt-BR" sz="1400"/>
        </a:p>
      </dgm:t>
    </dgm:pt>
    <dgm:pt modelId="{256EB8EA-1037-4B17-9F72-FE7558EBA661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BNCC</a:t>
          </a:r>
          <a:endParaRPr lang="pt-BR" sz="2000" b="1" dirty="0">
            <a:solidFill>
              <a:schemeClr val="tx1"/>
            </a:solidFill>
          </a:endParaRPr>
        </a:p>
      </dgm:t>
    </dgm:pt>
    <dgm:pt modelId="{C8E7B371-820B-4B3A-A604-A09CAAD16AD0}" type="parTrans" cxnId="{8E70A612-B585-483F-9EB1-7ABF97DF228C}">
      <dgm:prSet/>
      <dgm:spPr/>
      <dgm:t>
        <a:bodyPr/>
        <a:lstStyle/>
        <a:p>
          <a:endParaRPr lang="pt-BR" sz="1400"/>
        </a:p>
      </dgm:t>
    </dgm:pt>
    <dgm:pt modelId="{98199E5D-96C2-4715-B79D-25451833084A}" type="sibTrans" cxnId="{8E70A612-B585-483F-9EB1-7ABF97DF228C}">
      <dgm:prSet/>
      <dgm:spPr/>
      <dgm:t>
        <a:bodyPr/>
        <a:lstStyle/>
        <a:p>
          <a:endParaRPr lang="pt-BR" sz="1400"/>
        </a:p>
      </dgm:t>
    </dgm:pt>
    <dgm:pt modelId="{4574356B-0A96-497B-AD56-80F16D6A5754}" type="pres">
      <dgm:prSet presAssocID="{6AA85718-8748-44D5-B2E4-931321DB14F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8F61984-826A-48A6-8A4C-3942FD808849}" type="pres">
      <dgm:prSet presAssocID="{6AA85718-8748-44D5-B2E4-931321DB14FB}" presName="comp1" presStyleCnt="0"/>
      <dgm:spPr/>
    </dgm:pt>
    <dgm:pt modelId="{A349A3BE-2F5C-44E5-A175-CB57AA8A4786}" type="pres">
      <dgm:prSet presAssocID="{6AA85718-8748-44D5-B2E4-931321DB14FB}" presName="circle1" presStyleLbl="node1" presStyleIdx="0" presStyleCnt="4" custScaleX="117470" custLinFactNeighborX="-132" custLinFactNeighborY="-12096"/>
      <dgm:spPr/>
      <dgm:t>
        <a:bodyPr/>
        <a:lstStyle/>
        <a:p>
          <a:endParaRPr lang="pt-BR"/>
        </a:p>
      </dgm:t>
    </dgm:pt>
    <dgm:pt modelId="{969A51E0-E3F2-43AB-9D07-7DD85E59CE40}" type="pres">
      <dgm:prSet presAssocID="{6AA85718-8748-44D5-B2E4-931321DB14F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1CB278-FC94-49EF-956F-E070FBE90D85}" type="pres">
      <dgm:prSet presAssocID="{6AA85718-8748-44D5-B2E4-931321DB14FB}" presName="comp2" presStyleCnt="0"/>
      <dgm:spPr/>
    </dgm:pt>
    <dgm:pt modelId="{88E0CF23-5D61-4F7D-9A31-B85052EAB737}" type="pres">
      <dgm:prSet presAssocID="{6AA85718-8748-44D5-B2E4-931321DB14FB}" presName="circle2" presStyleLbl="node1" presStyleIdx="1" presStyleCnt="4"/>
      <dgm:spPr/>
      <dgm:t>
        <a:bodyPr/>
        <a:lstStyle/>
        <a:p>
          <a:endParaRPr lang="pt-BR"/>
        </a:p>
      </dgm:t>
    </dgm:pt>
    <dgm:pt modelId="{719CBFEE-092E-4F65-8D30-D5D0E3EF89DF}" type="pres">
      <dgm:prSet presAssocID="{6AA85718-8748-44D5-B2E4-931321DB14F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A0774E-4AF2-415B-9963-65987509859D}" type="pres">
      <dgm:prSet presAssocID="{6AA85718-8748-44D5-B2E4-931321DB14FB}" presName="comp3" presStyleCnt="0"/>
      <dgm:spPr/>
    </dgm:pt>
    <dgm:pt modelId="{1C8611E6-A2F2-462F-8066-FB96C070B8A6}" type="pres">
      <dgm:prSet presAssocID="{6AA85718-8748-44D5-B2E4-931321DB14FB}" presName="circle3" presStyleLbl="node1" presStyleIdx="2" presStyleCnt="4"/>
      <dgm:spPr/>
      <dgm:t>
        <a:bodyPr/>
        <a:lstStyle/>
        <a:p>
          <a:endParaRPr lang="pt-BR"/>
        </a:p>
      </dgm:t>
    </dgm:pt>
    <dgm:pt modelId="{944393B1-2D2C-4EAA-954B-59DB82C844F3}" type="pres">
      <dgm:prSet presAssocID="{6AA85718-8748-44D5-B2E4-931321DB14F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319C89-60FE-4F0A-A76D-D7D791EF00AF}" type="pres">
      <dgm:prSet presAssocID="{6AA85718-8748-44D5-B2E4-931321DB14FB}" presName="comp4" presStyleCnt="0"/>
      <dgm:spPr/>
    </dgm:pt>
    <dgm:pt modelId="{CBAF8033-6B77-43C0-BC49-88E210AE7E2C}" type="pres">
      <dgm:prSet presAssocID="{6AA85718-8748-44D5-B2E4-931321DB14FB}" presName="circle4" presStyleLbl="node1" presStyleIdx="3" presStyleCnt="4" custLinFactNeighborX="-1643" custLinFactNeighborY="619"/>
      <dgm:spPr/>
      <dgm:t>
        <a:bodyPr/>
        <a:lstStyle/>
        <a:p>
          <a:endParaRPr lang="pt-BR"/>
        </a:p>
      </dgm:t>
    </dgm:pt>
    <dgm:pt modelId="{EFB7E243-DE31-4D84-AC96-EC70AA5447AC}" type="pres">
      <dgm:prSet presAssocID="{6AA85718-8748-44D5-B2E4-931321DB14F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16C822D-8158-4E46-990A-E7A9C4E9DE3D}" type="presOf" srcId="{723A0F39-68DF-4B2A-8737-E55B683735F9}" destId="{A349A3BE-2F5C-44E5-A175-CB57AA8A4786}" srcOrd="0" destOrd="0" presId="urn:microsoft.com/office/officeart/2005/8/layout/venn2"/>
    <dgm:cxn modelId="{A2304BB4-350C-449E-B1D0-5AA467D17FD4}" type="presOf" srcId="{6AA85718-8748-44D5-B2E4-931321DB14FB}" destId="{4574356B-0A96-497B-AD56-80F16D6A5754}" srcOrd="0" destOrd="0" presId="urn:microsoft.com/office/officeart/2005/8/layout/venn2"/>
    <dgm:cxn modelId="{52698CDD-EFD8-43BF-ADB1-8E5626FA86D7}" type="presOf" srcId="{256EB8EA-1037-4B17-9F72-FE7558EBA661}" destId="{CBAF8033-6B77-43C0-BC49-88E210AE7E2C}" srcOrd="0" destOrd="0" presId="urn:microsoft.com/office/officeart/2005/8/layout/venn2"/>
    <dgm:cxn modelId="{18F651EC-7CBC-4F2C-B913-CBE2FA645F18}" srcId="{6AA85718-8748-44D5-B2E4-931321DB14FB}" destId="{723A0F39-68DF-4B2A-8737-E55B683735F9}" srcOrd="0" destOrd="0" parTransId="{C972CCB3-EC39-42FA-BCA3-9BC562874EF0}" sibTransId="{BC98C219-DB23-4007-98AF-4A2888E5DF8B}"/>
    <dgm:cxn modelId="{6BEAEC8C-AF37-4D3E-9168-14A98DFB683D}" type="presOf" srcId="{723A0F39-68DF-4B2A-8737-E55B683735F9}" destId="{969A51E0-E3F2-43AB-9D07-7DD85E59CE40}" srcOrd="1" destOrd="0" presId="urn:microsoft.com/office/officeart/2005/8/layout/venn2"/>
    <dgm:cxn modelId="{5FA8B0C0-B67A-4175-983B-02E25B2C9E2B}" srcId="{6AA85718-8748-44D5-B2E4-931321DB14FB}" destId="{B2553924-700E-4D1E-9BBF-03FBEE496452}" srcOrd="2" destOrd="0" parTransId="{2F806923-0FAE-4077-AB23-8F79A8799082}" sibTransId="{8D149D60-1406-4D44-A625-55B77F9BA89C}"/>
    <dgm:cxn modelId="{892CE007-A26D-4FB7-87A9-004613F779FE}" type="presOf" srcId="{256EB8EA-1037-4B17-9F72-FE7558EBA661}" destId="{EFB7E243-DE31-4D84-AC96-EC70AA5447AC}" srcOrd="1" destOrd="0" presId="urn:microsoft.com/office/officeart/2005/8/layout/venn2"/>
    <dgm:cxn modelId="{B6BD722A-C5AA-41E2-ABDB-5360B2B9F69F}" srcId="{6AA85718-8748-44D5-B2E4-931321DB14FB}" destId="{1BF21078-9831-4788-8A6F-D8BD2B720784}" srcOrd="1" destOrd="0" parTransId="{836F3AD4-1C0E-46AC-BB0F-6CD2168BB14B}" sibTransId="{B91FC115-467E-43D4-80CA-B5143A065D73}"/>
    <dgm:cxn modelId="{FB810263-93AF-4E1F-8267-0A94316058C9}" type="presOf" srcId="{B2553924-700E-4D1E-9BBF-03FBEE496452}" destId="{944393B1-2D2C-4EAA-954B-59DB82C844F3}" srcOrd="1" destOrd="0" presId="urn:microsoft.com/office/officeart/2005/8/layout/venn2"/>
    <dgm:cxn modelId="{F2577933-A629-4A5B-ADF3-6DC7FA16FB22}" type="presOf" srcId="{B2553924-700E-4D1E-9BBF-03FBEE496452}" destId="{1C8611E6-A2F2-462F-8066-FB96C070B8A6}" srcOrd="0" destOrd="0" presId="urn:microsoft.com/office/officeart/2005/8/layout/venn2"/>
    <dgm:cxn modelId="{8E70A612-B585-483F-9EB1-7ABF97DF228C}" srcId="{6AA85718-8748-44D5-B2E4-931321DB14FB}" destId="{256EB8EA-1037-4B17-9F72-FE7558EBA661}" srcOrd="3" destOrd="0" parTransId="{C8E7B371-820B-4B3A-A604-A09CAAD16AD0}" sibTransId="{98199E5D-96C2-4715-B79D-25451833084A}"/>
    <dgm:cxn modelId="{2C8BAE83-D6C1-443D-8F6B-CA56B8E7978B}" type="presOf" srcId="{1BF21078-9831-4788-8A6F-D8BD2B720784}" destId="{88E0CF23-5D61-4F7D-9A31-B85052EAB737}" srcOrd="0" destOrd="0" presId="urn:microsoft.com/office/officeart/2005/8/layout/venn2"/>
    <dgm:cxn modelId="{C80B1706-856C-4D47-9170-447B2BD6F246}" type="presOf" srcId="{1BF21078-9831-4788-8A6F-D8BD2B720784}" destId="{719CBFEE-092E-4F65-8D30-D5D0E3EF89DF}" srcOrd="1" destOrd="0" presId="urn:microsoft.com/office/officeart/2005/8/layout/venn2"/>
    <dgm:cxn modelId="{0159031F-C390-414F-BE08-ED99022027C4}" type="presParOf" srcId="{4574356B-0A96-497B-AD56-80F16D6A5754}" destId="{E8F61984-826A-48A6-8A4C-3942FD808849}" srcOrd="0" destOrd="0" presId="urn:microsoft.com/office/officeart/2005/8/layout/venn2"/>
    <dgm:cxn modelId="{FFEF9648-31C4-4C98-B389-F4175E824FE5}" type="presParOf" srcId="{E8F61984-826A-48A6-8A4C-3942FD808849}" destId="{A349A3BE-2F5C-44E5-A175-CB57AA8A4786}" srcOrd="0" destOrd="0" presId="urn:microsoft.com/office/officeart/2005/8/layout/venn2"/>
    <dgm:cxn modelId="{14070DD0-6727-4865-86D8-54B07C0D510D}" type="presParOf" srcId="{E8F61984-826A-48A6-8A4C-3942FD808849}" destId="{969A51E0-E3F2-43AB-9D07-7DD85E59CE40}" srcOrd="1" destOrd="0" presId="urn:microsoft.com/office/officeart/2005/8/layout/venn2"/>
    <dgm:cxn modelId="{548AA362-B054-4DB7-A31D-F2FA27AC9BA0}" type="presParOf" srcId="{4574356B-0A96-497B-AD56-80F16D6A5754}" destId="{9E1CB278-FC94-49EF-956F-E070FBE90D85}" srcOrd="1" destOrd="0" presId="urn:microsoft.com/office/officeart/2005/8/layout/venn2"/>
    <dgm:cxn modelId="{1E6DAB57-A1AA-4A9E-A11B-43A4B4AE3796}" type="presParOf" srcId="{9E1CB278-FC94-49EF-956F-E070FBE90D85}" destId="{88E0CF23-5D61-4F7D-9A31-B85052EAB737}" srcOrd="0" destOrd="0" presId="urn:microsoft.com/office/officeart/2005/8/layout/venn2"/>
    <dgm:cxn modelId="{980C9CD7-E6FD-4CC5-8C3F-5A50D5DB542E}" type="presParOf" srcId="{9E1CB278-FC94-49EF-956F-E070FBE90D85}" destId="{719CBFEE-092E-4F65-8D30-D5D0E3EF89DF}" srcOrd="1" destOrd="0" presId="urn:microsoft.com/office/officeart/2005/8/layout/venn2"/>
    <dgm:cxn modelId="{E8B76D66-AC63-4E05-B05D-D66D59A6CB0A}" type="presParOf" srcId="{4574356B-0A96-497B-AD56-80F16D6A5754}" destId="{5BA0774E-4AF2-415B-9963-65987509859D}" srcOrd="2" destOrd="0" presId="urn:microsoft.com/office/officeart/2005/8/layout/venn2"/>
    <dgm:cxn modelId="{3268C5FE-1588-4707-A9F7-A7B8DDA5D8FE}" type="presParOf" srcId="{5BA0774E-4AF2-415B-9963-65987509859D}" destId="{1C8611E6-A2F2-462F-8066-FB96C070B8A6}" srcOrd="0" destOrd="0" presId="urn:microsoft.com/office/officeart/2005/8/layout/venn2"/>
    <dgm:cxn modelId="{E4A4EE66-DC11-4057-9CB1-22CE0085EB78}" type="presParOf" srcId="{5BA0774E-4AF2-415B-9963-65987509859D}" destId="{944393B1-2D2C-4EAA-954B-59DB82C844F3}" srcOrd="1" destOrd="0" presId="urn:microsoft.com/office/officeart/2005/8/layout/venn2"/>
    <dgm:cxn modelId="{A74ED217-FB02-4A8C-927D-5A070BEAC85C}" type="presParOf" srcId="{4574356B-0A96-497B-AD56-80F16D6A5754}" destId="{94319C89-60FE-4F0A-A76D-D7D791EF00AF}" srcOrd="3" destOrd="0" presId="urn:microsoft.com/office/officeart/2005/8/layout/venn2"/>
    <dgm:cxn modelId="{B0ACD3E7-D818-4563-BD22-08478686FA17}" type="presParOf" srcId="{94319C89-60FE-4F0A-A76D-D7D791EF00AF}" destId="{CBAF8033-6B77-43C0-BC49-88E210AE7E2C}" srcOrd="0" destOrd="0" presId="urn:microsoft.com/office/officeart/2005/8/layout/venn2"/>
    <dgm:cxn modelId="{2B0209B3-7657-4BF2-B9BF-6CF7476D96C2}" type="presParOf" srcId="{94319C89-60FE-4F0A-A76D-D7D791EF00AF}" destId="{EFB7E243-DE31-4D84-AC96-EC70AA5447A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D10817-3E59-4A8D-87E8-86D9AF67ABE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8B4E2A-3B56-4663-8334-9F77A1856D4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400" b="1" dirty="0" smtClean="0"/>
            <a:t>PLANO DE AULA, AULA, AVALIAÇÃO</a:t>
          </a:r>
          <a:endParaRPr lang="pt-BR" sz="1400" b="1" dirty="0"/>
        </a:p>
      </dgm:t>
    </dgm:pt>
    <dgm:pt modelId="{F3934016-2FBC-4A4E-9648-728EE20B646A}" type="parTrans" cxnId="{4C438403-BA12-4992-9BDA-A6E546935116}">
      <dgm:prSet/>
      <dgm:spPr/>
      <dgm:t>
        <a:bodyPr/>
        <a:lstStyle/>
        <a:p>
          <a:endParaRPr lang="pt-BR"/>
        </a:p>
      </dgm:t>
    </dgm:pt>
    <dgm:pt modelId="{6B24CC2D-E5D8-4ABA-83E6-21B068059A2C}" type="sibTrans" cxnId="{4C438403-BA12-4992-9BDA-A6E546935116}">
      <dgm:prSet/>
      <dgm:spPr/>
      <dgm:t>
        <a:bodyPr/>
        <a:lstStyle/>
        <a:p>
          <a:endParaRPr lang="pt-BR"/>
        </a:p>
      </dgm:t>
    </dgm:pt>
    <dgm:pt modelId="{838B8E98-1AFD-4556-A51B-0CA0AAEB11A0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1400" b="1" dirty="0" smtClean="0"/>
            <a:t>PROJETO POLÍTICO PEDAGÓGICO</a:t>
          </a:r>
          <a:endParaRPr lang="pt-BR" sz="1400" b="1" dirty="0"/>
        </a:p>
      </dgm:t>
    </dgm:pt>
    <dgm:pt modelId="{55B44FC4-BD44-45DF-A31C-02A1324A680A}" type="parTrans" cxnId="{38316542-1F05-41E7-B529-F940FA911F1E}">
      <dgm:prSet/>
      <dgm:spPr/>
      <dgm:t>
        <a:bodyPr/>
        <a:lstStyle/>
        <a:p>
          <a:endParaRPr lang="pt-BR"/>
        </a:p>
      </dgm:t>
    </dgm:pt>
    <dgm:pt modelId="{AA5BD742-4F3D-41AE-88DA-1A9E8FDF1172}" type="sibTrans" cxnId="{38316542-1F05-41E7-B529-F940FA911F1E}">
      <dgm:prSet/>
      <dgm:spPr/>
      <dgm:t>
        <a:bodyPr/>
        <a:lstStyle/>
        <a:p>
          <a:endParaRPr lang="pt-BR"/>
        </a:p>
      </dgm:t>
    </dgm:pt>
    <dgm:pt modelId="{E610C32C-2761-4264-93C3-E7A4451103B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dirty="0" smtClean="0"/>
            <a:t>CURRÍCULO BASE DO TERRITÓTIO CATARINENSE</a:t>
          </a:r>
          <a:endParaRPr lang="pt-BR" sz="1400" b="1" dirty="0"/>
        </a:p>
      </dgm:t>
    </dgm:pt>
    <dgm:pt modelId="{1EF1B92C-39BC-4EFC-848D-3D277F687E9E}" type="parTrans" cxnId="{D1B504D2-F3ED-487E-9014-8814FED930E6}">
      <dgm:prSet/>
      <dgm:spPr/>
      <dgm:t>
        <a:bodyPr/>
        <a:lstStyle/>
        <a:p>
          <a:endParaRPr lang="pt-BR"/>
        </a:p>
      </dgm:t>
    </dgm:pt>
    <dgm:pt modelId="{70263987-7498-46E0-A448-AB4FF807566D}" type="sibTrans" cxnId="{D1B504D2-F3ED-487E-9014-8814FED930E6}">
      <dgm:prSet/>
      <dgm:spPr/>
      <dgm:t>
        <a:bodyPr/>
        <a:lstStyle/>
        <a:p>
          <a:endParaRPr lang="pt-BR"/>
        </a:p>
      </dgm:t>
    </dgm:pt>
    <dgm:pt modelId="{50E91FC9-960D-46F9-A28D-4863581ED12D}">
      <dgm:prSet phldrT="[Texto]" custT="1"/>
      <dgm:spPr/>
      <dgm:t>
        <a:bodyPr/>
        <a:lstStyle/>
        <a:p>
          <a:r>
            <a:rPr lang="pt-BR" sz="1800" b="1" dirty="0" smtClean="0"/>
            <a:t>BNCC</a:t>
          </a:r>
          <a:endParaRPr lang="pt-BR" sz="1800" b="1" dirty="0"/>
        </a:p>
      </dgm:t>
    </dgm:pt>
    <dgm:pt modelId="{93B6B594-0373-48D7-AAF4-CC532BD3D348}" type="parTrans" cxnId="{A6CED3EC-E44D-45AD-A36E-CEE9CB33A10A}">
      <dgm:prSet/>
      <dgm:spPr/>
      <dgm:t>
        <a:bodyPr/>
        <a:lstStyle/>
        <a:p>
          <a:endParaRPr lang="pt-BR"/>
        </a:p>
      </dgm:t>
    </dgm:pt>
    <dgm:pt modelId="{2D7DA309-23E3-4484-AC0E-4F6EE2B5EA92}" type="sibTrans" cxnId="{A6CED3EC-E44D-45AD-A36E-CEE9CB33A10A}">
      <dgm:prSet/>
      <dgm:spPr/>
      <dgm:t>
        <a:bodyPr/>
        <a:lstStyle/>
        <a:p>
          <a:endParaRPr lang="pt-BR"/>
        </a:p>
      </dgm:t>
    </dgm:pt>
    <dgm:pt modelId="{2A332EBD-F0BD-4FDD-987E-3E4FFA972689}" type="pres">
      <dgm:prSet presAssocID="{C3D10817-3E59-4A8D-87E8-86D9AF67ABE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911BBC6-C44E-4600-B39D-0B1E28C4E8BB}" type="pres">
      <dgm:prSet presAssocID="{C3D10817-3E59-4A8D-87E8-86D9AF67ABEF}" presName="comp1" presStyleCnt="0"/>
      <dgm:spPr/>
    </dgm:pt>
    <dgm:pt modelId="{A12F91EA-5337-4CD1-BBD7-FE3F649C8477}" type="pres">
      <dgm:prSet presAssocID="{C3D10817-3E59-4A8D-87E8-86D9AF67ABEF}" presName="circle1" presStyleLbl="node1" presStyleIdx="0" presStyleCnt="4" custLinFactNeighborX="-34323" custLinFactNeighborY="-959"/>
      <dgm:spPr/>
      <dgm:t>
        <a:bodyPr/>
        <a:lstStyle/>
        <a:p>
          <a:endParaRPr lang="pt-BR"/>
        </a:p>
      </dgm:t>
    </dgm:pt>
    <dgm:pt modelId="{B8B0702B-F467-4A0E-B6D9-9A7E02292F4D}" type="pres">
      <dgm:prSet presAssocID="{C3D10817-3E59-4A8D-87E8-86D9AF67ABE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A94731-DFF4-4BA9-8066-36F98AA0CF46}" type="pres">
      <dgm:prSet presAssocID="{C3D10817-3E59-4A8D-87E8-86D9AF67ABEF}" presName="comp2" presStyleCnt="0"/>
      <dgm:spPr/>
    </dgm:pt>
    <dgm:pt modelId="{C5573FA7-97EE-4ABB-847C-B48CAF61E3D4}" type="pres">
      <dgm:prSet presAssocID="{C3D10817-3E59-4A8D-87E8-86D9AF67ABEF}" presName="circle2" presStyleLbl="node1" presStyleIdx="1" presStyleCnt="4" custLinFactNeighborX="-41482" custLinFactNeighborY="-345"/>
      <dgm:spPr/>
      <dgm:t>
        <a:bodyPr/>
        <a:lstStyle/>
        <a:p>
          <a:endParaRPr lang="pt-BR"/>
        </a:p>
      </dgm:t>
    </dgm:pt>
    <dgm:pt modelId="{CB668ECA-7E47-44FA-B62D-7D536C1FB2A8}" type="pres">
      <dgm:prSet presAssocID="{C3D10817-3E59-4A8D-87E8-86D9AF67ABE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0C76CC-D321-4CCD-86B9-122E672C4B13}" type="pres">
      <dgm:prSet presAssocID="{C3D10817-3E59-4A8D-87E8-86D9AF67ABEF}" presName="comp3" presStyleCnt="0"/>
      <dgm:spPr/>
    </dgm:pt>
    <dgm:pt modelId="{B7006618-FBCD-4B05-93D5-0E91EA15A937}" type="pres">
      <dgm:prSet presAssocID="{C3D10817-3E59-4A8D-87E8-86D9AF67ABEF}" presName="circle3" presStyleLbl="node1" presStyleIdx="2" presStyleCnt="4" custLinFactNeighborX="-53415" custLinFactNeighborY="-4625"/>
      <dgm:spPr/>
      <dgm:t>
        <a:bodyPr/>
        <a:lstStyle/>
        <a:p>
          <a:endParaRPr lang="pt-BR"/>
        </a:p>
      </dgm:t>
    </dgm:pt>
    <dgm:pt modelId="{99D70390-13DE-47AD-8AF3-E19430E0C4F5}" type="pres">
      <dgm:prSet presAssocID="{C3D10817-3E59-4A8D-87E8-86D9AF67ABE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6DF590-F344-4C92-B55F-642C94FB1778}" type="pres">
      <dgm:prSet presAssocID="{C3D10817-3E59-4A8D-87E8-86D9AF67ABEF}" presName="comp4" presStyleCnt="0"/>
      <dgm:spPr/>
    </dgm:pt>
    <dgm:pt modelId="{07C7EC26-B8B2-4CAC-AF1C-6ADCDEC2CE64}" type="pres">
      <dgm:prSet presAssocID="{C3D10817-3E59-4A8D-87E8-86D9AF67ABEF}" presName="circle4" presStyleLbl="node1" presStyleIdx="3" presStyleCnt="4" custLinFactNeighborX="-81257" custLinFactNeighborY="6702"/>
      <dgm:spPr/>
      <dgm:t>
        <a:bodyPr/>
        <a:lstStyle/>
        <a:p>
          <a:endParaRPr lang="pt-BR"/>
        </a:p>
      </dgm:t>
    </dgm:pt>
    <dgm:pt modelId="{CB4DCCF0-F31F-49E8-BE0B-C548B4F7C77B}" type="pres">
      <dgm:prSet presAssocID="{C3D10817-3E59-4A8D-87E8-86D9AF67ABE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C438403-BA12-4992-9BDA-A6E546935116}" srcId="{C3D10817-3E59-4A8D-87E8-86D9AF67ABEF}" destId="{718B4E2A-3B56-4663-8334-9F77A1856D48}" srcOrd="0" destOrd="0" parTransId="{F3934016-2FBC-4A4E-9648-728EE20B646A}" sibTransId="{6B24CC2D-E5D8-4ABA-83E6-21B068059A2C}"/>
    <dgm:cxn modelId="{67D5077B-BBE5-4AF1-983F-D8384BD6386C}" type="presOf" srcId="{E610C32C-2761-4264-93C3-E7A4451103B7}" destId="{B7006618-FBCD-4B05-93D5-0E91EA15A937}" srcOrd="0" destOrd="0" presId="urn:microsoft.com/office/officeart/2005/8/layout/venn2"/>
    <dgm:cxn modelId="{41BC2240-A765-4807-84A1-2892140677AB}" type="presOf" srcId="{50E91FC9-960D-46F9-A28D-4863581ED12D}" destId="{07C7EC26-B8B2-4CAC-AF1C-6ADCDEC2CE64}" srcOrd="0" destOrd="0" presId="urn:microsoft.com/office/officeart/2005/8/layout/venn2"/>
    <dgm:cxn modelId="{8569316F-DEE0-4C24-90CD-41A010CD68AE}" type="presOf" srcId="{838B8E98-1AFD-4556-A51B-0CA0AAEB11A0}" destId="{C5573FA7-97EE-4ABB-847C-B48CAF61E3D4}" srcOrd="0" destOrd="0" presId="urn:microsoft.com/office/officeart/2005/8/layout/venn2"/>
    <dgm:cxn modelId="{D9C55E77-EAAE-4C56-89B6-B9767DB60327}" type="presOf" srcId="{50E91FC9-960D-46F9-A28D-4863581ED12D}" destId="{CB4DCCF0-F31F-49E8-BE0B-C548B4F7C77B}" srcOrd="1" destOrd="0" presId="urn:microsoft.com/office/officeart/2005/8/layout/venn2"/>
    <dgm:cxn modelId="{7B99A3F1-FDA8-45B1-AFA5-FD9D369E07A9}" type="presOf" srcId="{718B4E2A-3B56-4663-8334-9F77A1856D48}" destId="{B8B0702B-F467-4A0E-B6D9-9A7E02292F4D}" srcOrd="1" destOrd="0" presId="urn:microsoft.com/office/officeart/2005/8/layout/venn2"/>
    <dgm:cxn modelId="{F326DE18-F3B3-4D44-AAD5-86FD864C4510}" type="presOf" srcId="{718B4E2A-3B56-4663-8334-9F77A1856D48}" destId="{A12F91EA-5337-4CD1-BBD7-FE3F649C8477}" srcOrd="0" destOrd="0" presId="urn:microsoft.com/office/officeart/2005/8/layout/venn2"/>
    <dgm:cxn modelId="{D1B504D2-F3ED-487E-9014-8814FED930E6}" srcId="{C3D10817-3E59-4A8D-87E8-86D9AF67ABEF}" destId="{E610C32C-2761-4264-93C3-E7A4451103B7}" srcOrd="2" destOrd="0" parTransId="{1EF1B92C-39BC-4EFC-848D-3D277F687E9E}" sibTransId="{70263987-7498-46E0-A448-AB4FF807566D}"/>
    <dgm:cxn modelId="{F4C64C5E-D180-4D70-AFE8-3D62B2305724}" type="presOf" srcId="{C3D10817-3E59-4A8D-87E8-86D9AF67ABEF}" destId="{2A332EBD-F0BD-4FDD-987E-3E4FFA972689}" srcOrd="0" destOrd="0" presId="urn:microsoft.com/office/officeart/2005/8/layout/venn2"/>
    <dgm:cxn modelId="{38352A8B-0CBC-4285-9CF7-5B1E21340BC0}" type="presOf" srcId="{838B8E98-1AFD-4556-A51B-0CA0AAEB11A0}" destId="{CB668ECA-7E47-44FA-B62D-7D536C1FB2A8}" srcOrd="1" destOrd="0" presId="urn:microsoft.com/office/officeart/2005/8/layout/venn2"/>
    <dgm:cxn modelId="{72C5DC2B-B73A-4C3B-BC6C-0941CE02C207}" type="presOf" srcId="{E610C32C-2761-4264-93C3-E7A4451103B7}" destId="{99D70390-13DE-47AD-8AF3-E19430E0C4F5}" srcOrd="1" destOrd="0" presId="urn:microsoft.com/office/officeart/2005/8/layout/venn2"/>
    <dgm:cxn modelId="{A6CED3EC-E44D-45AD-A36E-CEE9CB33A10A}" srcId="{C3D10817-3E59-4A8D-87E8-86D9AF67ABEF}" destId="{50E91FC9-960D-46F9-A28D-4863581ED12D}" srcOrd="3" destOrd="0" parTransId="{93B6B594-0373-48D7-AAF4-CC532BD3D348}" sibTransId="{2D7DA309-23E3-4484-AC0E-4F6EE2B5EA92}"/>
    <dgm:cxn modelId="{38316542-1F05-41E7-B529-F940FA911F1E}" srcId="{C3D10817-3E59-4A8D-87E8-86D9AF67ABEF}" destId="{838B8E98-1AFD-4556-A51B-0CA0AAEB11A0}" srcOrd="1" destOrd="0" parTransId="{55B44FC4-BD44-45DF-A31C-02A1324A680A}" sibTransId="{AA5BD742-4F3D-41AE-88DA-1A9E8FDF1172}"/>
    <dgm:cxn modelId="{8BE2908C-C4AA-4B2E-9654-504F4E7A8333}" type="presParOf" srcId="{2A332EBD-F0BD-4FDD-987E-3E4FFA972689}" destId="{6911BBC6-C44E-4600-B39D-0B1E28C4E8BB}" srcOrd="0" destOrd="0" presId="urn:microsoft.com/office/officeart/2005/8/layout/venn2"/>
    <dgm:cxn modelId="{9DF9D20D-78C3-4EC4-BE0C-831076063A88}" type="presParOf" srcId="{6911BBC6-C44E-4600-B39D-0B1E28C4E8BB}" destId="{A12F91EA-5337-4CD1-BBD7-FE3F649C8477}" srcOrd="0" destOrd="0" presId="urn:microsoft.com/office/officeart/2005/8/layout/venn2"/>
    <dgm:cxn modelId="{EF0D5964-B4D4-4694-8A81-4C02543F5122}" type="presParOf" srcId="{6911BBC6-C44E-4600-B39D-0B1E28C4E8BB}" destId="{B8B0702B-F467-4A0E-B6D9-9A7E02292F4D}" srcOrd="1" destOrd="0" presId="urn:microsoft.com/office/officeart/2005/8/layout/venn2"/>
    <dgm:cxn modelId="{ED18431E-0E22-4760-934D-9158739DA34A}" type="presParOf" srcId="{2A332EBD-F0BD-4FDD-987E-3E4FFA972689}" destId="{C6A94731-DFF4-4BA9-8066-36F98AA0CF46}" srcOrd="1" destOrd="0" presId="urn:microsoft.com/office/officeart/2005/8/layout/venn2"/>
    <dgm:cxn modelId="{EEF74613-4BEE-445D-918F-09369E1B3A23}" type="presParOf" srcId="{C6A94731-DFF4-4BA9-8066-36F98AA0CF46}" destId="{C5573FA7-97EE-4ABB-847C-B48CAF61E3D4}" srcOrd="0" destOrd="0" presId="urn:microsoft.com/office/officeart/2005/8/layout/venn2"/>
    <dgm:cxn modelId="{4927A318-7CDF-4641-B709-4105F307A136}" type="presParOf" srcId="{C6A94731-DFF4-4BA9-8066-36F98AA0CF46}" destId="{CB668ECA-7E47-44FA-B62D-7D536C1FB2A8}" srcOrd="1" destOrd="0" presId="urn:microsoft.com/office/officeart/2005/8/layout/venn2"/>
    <dgm:cxn modelId="{D169062F-56B4-4B67-8902-22709AFBDAA4}" type="presParOf" srcId="{2A332EBD-F0BD-4FDD-987E-3E4FFA972689}" destId="{C40C76CC-D321-4CCD-86B9-122E672C4B13}" srcOrd="2" destOrd="0" presId="urn:microsoft.com/office/officeart/2005/8/layout/venn2"/>
    <dgm:cxn modelId="{93A49A67-19ED-42A3-B7F0-9F838C9D9B23}" type="presParOf" srcId="{C40C76CC-D321-4CCD-86B9-122E672C4B13}" destId="{B7006618-FBCD-4B05-93D5-0E91EA15A937}" srcOrd="0" destOrd="0" presId="urn:microsoft.com/office/officeart/2005/8/layout/venn2"/>
    <dgm:cxn modelId="{691096EA-5A10-4198-9A3D-CEA6A1D84E4F}" type="presParOf" srcId="{C40C76CC-D321-4CCD-86B9-122E672C4B13}" destId="{99D70390-13DE-47AD-8AF3-E19430E0C4F5}" srcOrd="1" destOrd="0" presId="urn:microsoft.com/office/officeart/2005/8/layout/venn2"/>
    <dgm:cxn modelId="{24D13CE4-634F-4C3A-987F-94E9FB3674DB}" type="presParOf" srcId="{2A332EBD-F0BD-4FDD-987E-3E4FFA972689}" destId="{D96DF590-F344-4C92-B55F-642C94FB1778}" srcOrd="3" destOrd="0" presId="urn:microsoft.com/office/officeart/2005/8/layout/venn2"/>
    <dgm:cxn modelId="{54BCCD59-2F37-412E-82E7-2B09B5032F6E}" type="presParOf" srcId="{D96DF590-F344-4C92-B55F-642C94FB1778}" destId="{07C7EC26-B8B2-4CAC-AF1C-6ADCDEC2CE64}" srcOrd="0" destOrd="0" presId="urn:microsoft.com/office/officeart/2005/8/layout/venn2"/>
    <dgm:cxn modelId="{D1CBECAF-19F8-4599-94BE-5B957C52B6A5}" type="presParOf" srcId="{D96DF590-F344-4C92-B55F-642C94FB1778}" destId="{CB4DCCF0-F31F-49E8-BE0B-C548B4F7C77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9A3BE-2F5C-44E5-A175-CB57AA8A4786}">
      <dsp:nvSpPr>
        <dsp:cNvPr id="0" name=""/>
        <dsp:cNvSpPr/>
      </dsp:nvSpPr>
      <dsp:spPr>
        <a:xfrm>
          <a:off x="1450501" y="0"/>
          <a:ext cx="5316648" cy="4525963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PLANO DE AULA,AULA  E AVALIAÇÃO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365558" y="226298"/>
        <a:ext cx="1486534" cy="678894"/>
      </dsp:txXfrm>
    </dsp:sp>
    <dsp:sp modelId="{88E0CF23-5D61-4F7D-9A31-B85052EAB737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PROJETO POLÍTICO PEDAGÓGICO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3482070" y="1122438"/>
        <a:ext cx="1265459" cy="651738"/>
      </dsp:txXfrm>
    </dsp:sp>
    <dsp:sp modelId="{1C8611E6-A2F2-462F-8066-FB96C070B8A6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CURRÍCULO BASE DO TERRITÓRIO CATARINENSE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3482070" y="2014053"/>
        <a:ext cx="1265459" cy="611005"/>
      </dsp:txXfrm>
    </dsp:sp>
    <dsp:sp modelId="{CBAF8033-6B77-43C0-BC49-88E210AE7E2C}">
      <dsp:nvSpPr>
        <dsp:cNvPr id="0" name=""/>
        <dsp:cNvSpPr/>
      </dsp:nvSpPr>
      <dsp:spPr>
        <a:xfrm>
          <a:off x="3179862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BNCC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3444987" y="3168174"/>
        <a:ext cx="1280135" cy="90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311B9-8011-408A-8438-115949CEF25A}" type="datetimeFigureOut">
              <a:rPr lang="pt-BR" smtClean="0"/>
              <a:pPr/>
              <a:t>26/12/2019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85B31-CB55-4954-B1CD-BC99AB6BE9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54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BB89-E8B9-479F-A52D-059C4AF49C55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C8BE-A557-4804-953B-2A3F27470D2D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D4FF-3604-4921-A6FE-2B13C970965D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A8C9-587E-4B86-B393-33073CB940FE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A462-EFF6-4622-8FE1-621414B0181E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DCB1-DF9E-4AE2-90E6-435A8B23D89D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8FBB-95BC-42BA-9EEA-FE810D134FC5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7A41-E262-443F-8748-83F4EE3C1D27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D95-7C13-4EF7-8965-B1403570C61F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C017-3963-4338-8ED7-4178EA2F6F38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EA2C-B38B-43F6-BE45-6902D9EA3E2C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CF54-6454-44C9-8454-4931E2E69E4A}" type="datetime1">
              <a:rPr lang="pt-BR" smtClean="0"/>
              <a:pPr/>
              <a:t>26/12/2019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2AE0-F7F6-45C1-A4FA-0EE37537A0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a.qedu.org.br/prova-brasil-2013-taxa-de-rendimento-nao-disponivel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              </a:t>
            </a:r>
            <a:r>
              <a:rPr lang="pt-BR" dirty="0" smtClean="0">
                <a:solidFill>
                  <a:srgbClr val="C00000"/>
                </a:solidFill>
                <a:latin typeface="Arial Black" pitchFamily="34" charset="0"/>
              </a:rPr>
              <a:t>MUNICÍPIO DE </a:t>
            </a:r>
            <a:br>
              <a:rPr lang="pt-BR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t-BR" dirty="0" smtClean="0">
                <a:solidFill>
                  <a:srgbClr val="C00000"/>
                </a:solidFill>
                <a:latin typeface="Arial Black" pitchFamily="34" charset="0"/>
              </a:rPr>
              <a:t>            TUBARÃO</a:t>
            </a:r>
            <a:endParaRPr lang="pt-BR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dirty="0" smtClean="0"/>
              <a:t>                          </a:t>
            </a:r>
            <a:r>
              <a:rPr lang="pt-BR" sz="4400" b="1" dirty="0" smtClean="0">
                <a:solidFill>
                  <a:srgbClr val="00B050"/>
                </a:solidFill>
              </a:rPr>
              <a:t>                                                                             </a:t>
            </a:r>
            <a:r>
              <a:rPr lang="pt-BR" sz="9600" b="1" dirty="0" smtClean="0">
                <a:solidFill>
                  <a:srgbClr val="00B050"/>
                </a:solidFill>
              </a:rPr>
              <a:t>ESTADO DE SANTA CATARINA</a:t>
            </a:r>
          </a:p>
          <a:p>
            <a:endParaRPr lang="pt-BR" sz="7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t-BR" sz="7000" b="1" dirty="0" smtClean="0">
                <a:solidFill>
                  <a:srgbClr val="0070C0"/>
                </a:solidFill>
              </a:rPr>
              <a:t>            </a:t>
            </a:r>
            <a:r>
              <a:rPr lang="pt-BR" sz="14400" b="1" dirty="0" smtClean="0">
                <a:solidFill>
                  <a:srgbClr val="0070C0"/>
                </a:solidFill>
              </a:rPr>
              <a:t>FUNDAÇÃO MUNICIPAL DE EDUCAÇÃO</a:t>
            </a:r>
          </a:p>
          <a:p>
            <a:pPr marL="0" indent="0">
              <a:buNone/>
            </a:pPr>
            <a:endParaRPr lang="pt-BR" sz="14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pt-BR" sz="24000" dirty="0" smtClean="0">
                <a:solidFill>
                  <a:srgbClr val="C00000"/>
                </a:solidFill>
                <a:latin typeface="Brush Script MT" pitchFamily="66" charset="0"/>
              </a:rPr>
              <a:t>   Projeto Político Pedagógico</a:t>
            </a:r>
          </a:p>
          <a:p>
            <a:pPr algn="just">
              <a:buNone/>
            </a:pPr>
            <a:r>
              <a:rPr lang="pt-BR" sz="2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ESCOLA:______________</a:t>
            </a:r>
          </a:p>
          <a:p>
            <a:pPr algn="just">
              <a:buNone/>
            </a:pPr>
            <a:r>
              <a:rPr lang="pt-BR" sz="24000" dirty="0">
                <a:solidFill>
                  <a:srgbClr val="C00000"/>
                </a:solidFill>
                <a:latin typeface="Brush Script MT" pitchFamily="66" charset="0"/>
              </a:rPr>
              <a:t> </a:t>
            </a:r>
            <a:r>
              <a:rPr lang="pt-BR" sz="24000" dirty="0" smtClean="0">
                <a:solidFill>
                  <a:srgbClr val="C00000"/>
                </a:solidFill>
                <a:latin typeface="Brush Script MT" pitchFamily="66" charset="0"/>
              </a:rPr>
              <a:t>        </a:t>
            </a:r>
            <a:r>
              <a:rPr lang="pt-BR" sz="11200" b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SUCESSO NA ESCOLA,</a:t>
            </a:r>
          </a:p>
          <a:p>
            <a:pPr algn="just">
              <a:buNone/>
            </a:pPr>
            <a:r>
              <a:rPr lang="pt-BR" sz="11200" b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                  NA VIDA E NO TRABALHO</a:t>
            </a:r>
          </a:p>
          <a:p>
            <a:pPr algn="just">
              <a:buNone/>
            </a:pPr>
            <a:r>
              <a:rPr lang="pt-BR" sz="11200" b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endParaRPr lang="pt-BR" sz="14400" dirty="0" smtClean="0">
              <a:solidFill>
                <a:srgbClr val="C00000"/>
              </a:solidFill>
              <a:latin typeface="Brush Script MT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pt-BR" sz="14400" dirty="0">
              <a:solidFill>
                <a:srgbClr val="C00000"/>
              </a:solidFill>
              <a:latin typeface="Brush Script MT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pt-BR" sz="98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just">
              <a:buNone/>
            </a:pPr>
            <a:endParaRPr lang="pt-BR" sz="3600" b="1" dirty="0" smtClean="0">
              <a:solidFill>
                <a:srgbClr val="0070C0"/>
              </a:solidFill>
              <a:latin typeface="Georgia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3600" b="1" dirty="0">
              <a:solidFill>
                <a:srgbClr val="0070C0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GESTÃO 2017 -2020</a:t>
            </a:r>
          </a:p>
          <a:p>
            <a:fld id="{D6A62AE0-F7F6-45C1-A4FA-0EE37537A09D}" type="slidenum">
              <a:rPr lang="pt-BR" sz="1800" smtClean="0"/>
              <a:pPr/>
              <a:t>1</a:t>
            </a:fld>
            <a:endParaRPr lang="pt-BR" sz="18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2248661" cy="22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Fotos da direção da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escola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professores,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serviços gerais, secretários, especialistas, merendeiras,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estagiários, pais e funcionários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Escola 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contribuíram para construção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Projeto Político Pedagógico.</a:t>
            </a:r>
            <a:endParaRPr lang="pt-B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5600" b="1" dirty="0"/>
          </a:p>
          <a:p>
            <a:pPr marL="0" lvl="0" indent="0">
              <a:buNone/>
            </a:pPr>
            <a:endParaRPr lang="pt-BR" sz="6400" dirty="0"/>
          </a:p>
          <a:p>
            <a:endParaRPr lang="pt-BR" sz="8000" dirty="0" smtClean="0"/>
          </a:p>
          <a:p>
            <a:endParaRPr lang="pt-BR" sz="7200" dirty="0" smtClean="0"/>
          </a:p>
          <a:p>
            <a:pPr>
              <a:buNone/>
            </a:pPr>
            <a:endParaRPr lang="pt-BR" sz="7200" dirty="0">
              <a:solidFill>
                <a:srgbClr val="00B05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t-BR" sz="5600" b="1" dirty="0"/>
          </a:p>
          <a:p>
            <a:pPr marL="0" indent="0">
              <a:buNone/>
            </a:pPr>
            <a:r>
              <a:rPr lang="pt-BR" sz="5600" b="1" dirty="0"/>
              <a:t>       </a:t>
            </a:r>
          </a:p>
          <a:p>
            <a:pPr marL="0" lvl="0" indent="0">
              <a:buNone/>
            </a:pPr>
            <a:endParaRPr lang="pt-BR" sz="5600" b="1" dirty="0" smtClean="0"/>
          </a:p>
          <a:p>
            <a:pPr marL="0" lvl="0" indent="0">
              <a:buNone/>
            </a:pPr>
            <a:endParaRPr lang="pt-BR" sz="5600" b="1" dirty="0"/>
          </a:p>
          <a:p>
            <a:pPr>
              <a:buNone/>
            </a:pPr>
            <a:endParaRPr lang="pt-BR" sz="6400" dirty="0" smtClean="0"/>
          </a:p>
          <a:p>
            <a:endParaRPr lang="pt-BR" sz="6400" dirty="0" smtClean="0"/>
          </a:p>
          <a:p>
            <a:endParaRPr lang="pt-BR" sz="6400" dirty="0" smtClean="0"/>
          </a:p>
          <a:p>
            <a:endParaRPr lang="pt-BR" sz="6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10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Fotos 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evento que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validou </a:t>
            </a: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construção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coletiva do Projeto Político Pedagógico da Escola</a:t>
            </a:r>
            <a:endParaRPr lang="pt-BR" sz="20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6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Fotos </a:t>
            </a:r>
            <a:r>
              <a:rPr lang="pt-BR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dinâmica que </a:t>
            </a:r>
            <a:r>
              <a:rPr lang="pt-BR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garantiu a participação de professores, direção da escola, serviços gerais, secretários, especialistas, merendeiras, estagiários, pais, funcionários,  na discussão e  decisão das ações que contribuem para melhorar o </a:t>
            </a:r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acesso e a permanência, com sucesso, dos </a:t>
            </a:r>
            <a:r>
              <a:rPr lang="pt-BR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alunos na escola. </a:t>
            </a:r>
            <a:endParaRPr lang="pt-BR" sz="1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4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1.OBJETIVOS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/>
              <a:t>Melhorar qualitativamente o </a:t>
            </a:r>
            <a:r>
              <a:rPr lang="pt-BR" b="1" dirty="0" smtClean="0"/>
              <a:t>Ensino, </a:t>
            </a:r>
            <a:r>
              <a:rPr lang="pt-BR" b="1" dirty="0"/>
              <a:t>a Aprendizagem e as </a:t>
            </a:r>
            <a:r>
              <a:rPr lang="pt-BR" b="1" dirty="0" smtClean="0"/>
              <a:t>Atitudes;</a:t>
            </a:r>
            <a:endParaRPr lang="pt-BR" b="1" dirty="0"/>
          </a:p>
          <a:p>
            <a:pPr lvl="0" algn="just"/>
            <a:r>
              <a:rPr lang="pt-BR" b="1" dirty="0"/>
              <a:t>Elaborar coletivamente o plano global da </a:t>
            </a:r>
            <a:r>
              <a:rPr lang="pt-BR" b="1" dirty="0" smtClean="0"/>
              <a:t>escola e servir de referência para elaboração do plano de aula dos professores;</a:t>
            </a:r>
            <a:endParaRPr lang="pt-BR" b="1" dirty="0"/>
          </a:p>
          <a:p>
            <a:pPr lvl="0" algn="just"/>
            <a:r>
              <a:rPr lang="pt-BR" b="1" dirty="0"/>
              <a:t>Construir coletivamente e/ou fortalecer a identidade da escola;</a:t>
            </a:r>
          </a:p>
          <a:p>
            <a:pPr lvl="0" algn="just"/>
            <a:r>
              <a:rPr lang="pt-BR" b="1" dirty="0"/>
              <a:t>Reorganizar o trabalho na </a:t>
            </a:r>
            <a:r>
              <a:rPr lang="pt-BR" b="1" dirty="0" smtClean="0"/>
              <a:t>escola;</a:t>
            </a:r>
            <a:endParaRPr lang="pt-BR" b="1" dirty="0"/>
          </a:p>
          <a:p>
            <a:pPr lvl="0" algn="just"/>
            <a:r>
              <a:rPr lang="pt-BR" b="1" dirty="0"/>
              <a:t>Adequar a escola às demandas </a:t>
            </a:r>
            <a:r>
              <a:rPr lang="pt-BR" b="1" dirty="0" smtClean="0"/>
              <a:t>da sociedade.</a:t>
            </a:r>
            <a:endParaRPr lang="pt-BR" b="1" dirty="0"/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0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.FUNDAMENTAÇÃO LEGAL (1) 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2.1.LDB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sz="11200" b="1" dirty="0" smtClean="0">
                <a:cs typeface="Times New Roman" pitchFamily="18" charset="0"/>
              </a:rPr>
              <a:t>Art</a:t>
            </a:r>
            <a:r>
              <a:rPr lang="pt-BR" sz="11200" b="1" dirty="0">
                <a:cs typeface="Times New Roman" pitchFamily="18" charset="0"/>
              </a:rPr>
              <a:t>. 12. Os estabelecimentos de ensino, respeitadas as normas comuns e as do seu sistema de ensino, terão a incumbência de:</a:t>
            </a:r>
          </a:p>
          <a:p>
            <a:pPr algn="just">
              <a:buNone/>
            </a:pPr>
            <a:r>
              <a:rPr lang="pt-BR" sz="11200" b="1" dirty="0">
                <a:cs typeface="Times New Roman" pitchFamily="18" charset="0"/>
              </a:rPr>
              <a:t>I - elaborar e executar sua proposta pedagógica;</a:t>
            </a:r>
          </a:p>
          <a:p>
            <a:pPr algn="just">
              <a:buNone/>
            </a:pPr>
            <a:r>
              <a:rPr lang="pt-BR" sz="11200" b="1" dirty="0">
                <a:cs typeface="Times New Roman" pitchFamily="18" charset="0"/>
              </a:rPr>
              <a:t>Art. 13. Os docentes incumbir-se-ão de:</a:t>
            </a:r>
          </a:p>
          <a:p>
            <a:pPr algn="just">
              <a:buNone/>
            </a:pPr>
            <a:r>
              <a:rPr lang="pt-BR" sz="11200" b="1" dirty="0">
                <a:cs typeface="Times New Roman" pitchFamily="18" charset="0"/>
              </a:rPr>
              <a:t>I - participar da elaboração da proposta pedagógica do estabelecimento de ensino;</a:t>
            </a:r>
          </a:p>
          <a:p>
            <a:pPr algn="just">
              <a:buNone/>
            </a:pPr>
            <a:r>
              <a:rPr lang="pt-BR" sz="11200" b="1" dirty="0">
                <a:cs typeface="Times New Roman" pitchFamily="18" charset="0"/>
              </a:rPr>
              <a:t>Art. 14. Os sistemas de ensino definirão as normas da gestão democrática do ensino público na educação básica, de acordo com as suas peculiaridades e conforme os seguintes princípios:</a:t>
            </a:r>
          </a:p>
          <a:p>
            <a:pPr algn="just">
              <a:buNone/>
            </a:pPr>
            <a:r>
              <a:rPr lang="pt-BR" sz="11200" b="1" dirty="0">
                <a:cs typeface="Times New Roman" pitchFamily="18" charset="0"/>
              </a:rPr>
              <a:t>I - participação dos profissionais da educação na elaboração do projeto pedagógico da escola;</a:t>
            </a:r>
          </a:p>
          <a:p>
            <a:pPr algn="just">
              <a:buNone/>
            </a:pPr>
            <a:r>
              <a:rPr lang="pt-BR" sz="11200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14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.FUNDAMENTAÇÃO LEGAL(2)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2.2.ECA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b="1" dirty="0" smtClean="0">
                <a:cs typeface="Times New Roman" pitchFamily="18" charset="0"/>
              </a:rPr>
              <a:t>Art. 53. </a:t>
            </a:r>
            <a:r>
              <a:rPr lang="pt-BR" sz="3600" b="1" dirty="0" smtClean="0">
                <a:cs typeface="Times New Roman" pitchFamily="18" charset="0"/>
              </a:rPr>
              <a:t>A criança e o adolescente têm direito à educação, visando ao pleno desenvolvimento de sua pessoa, preparo para o exercício da cidadania e qualificação para o trabalho, </a:t>
            </a:r>
            <a:r>
              <a:rPr lang="pt-BR" sz="3600" b="1" dirty="0" err="1" smtClean="0">
                <a:cs typeface="Times New Roman" pitchFamily="18" charset="0"/>
              </a:rPr>
              <a:t>assegurando-se-lhes</a:t>
            </a:r>
            <a:r>
              <a:rPr lang="pt-BR" sz="3600" b="1" dirty="0" smtClean="0"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pt-BR" sz="3600" b="1" dirty="0" smtClean="0">
                <a:cs typeface="Times New Roman" pitchFamily="18" charset="0"/>
              </a:rPr>
              <a:t>V - ...Parágrafo único. É direito dos pais ou responsáveis ter ciência do processo pedagógico, bem como participar da definição das propostas educacionais.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15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2.FUNDAMENTAÇÃO </a:t>
            </a: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LEGAL(fim</a:t>
            </a: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latin typeface="Times New Roman" pitchFamily="18" charset="0"/>
                <a:cs typeface="Times New Roman" pitchFamily="18" charset="0"/>
              </a:rPr>
              <a:t>PNE</a:t>
            </a: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O PPP das escolas precisa concretizar as metas e estratégias do Plano de Educação de seu município, estado e país. Ele é o instrumento que pode projetar a curto prazo e no cotidiano escolar ações para atingir as metas desses planos (http://pne.mec.gov.br).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0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3.MISSÃO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(A escola deve construir, coletivamente, com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base na BNCC, Currículo Base do Território Catarinense, documento “Sucesso na Escola, na vida e no Trabalho” mercado de trabalho e outros anseios da Comunidade, </a:t>
            </a:r>
            <a:r>
              <a:rPr lang="pt-BR" b="1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pt-B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8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4.VISÃO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(A Escola deve construir, coletivamente,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om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base na BNCC, Currículo Base do Território Catarinense, documento “Sucesso na Escola, na vida e no Trabalho” mercado de trabalho e outros anseios da Comunidade, </a:t>
            </a:r>
            <a:r>
              <a:rPr lang="pt-BR" b="1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pt-B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1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5.VALORES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5.</a:t>
            </a:r>
            <a:r>
              <a:rPr lang="pt-BR" sz="3800" b="1" dirty="0" smtClean="0"/>
              <a:t>1</a:t>
            </a:r>
            <a:r>
              <a:rPr lang="pt-BR" sz="3800" b="1" dirty="0"/>
              <a:t>. A escola precisa de metas </a:t>
            </a:r>
            <a:r>
              <a:rPr lang="pt-BR" sz="3800" b="1" dirty="0" smtClean="0"/>
              <a:t>claras, quantitativas, </a:t>
            </a:r>
            <a:r>
              <a:rPr lang="pt-BR" sz="3800" b="1" dirty="0"/>
              <a:t>decididas coletivamente, de curto, médio e longo prazo, </a:t>
            </a:r>
            <a:r>
              <a:rPr lang="pt-BR" sz="3800" b="1" dirty="0" smtClean="0"/>
              <a:t>sobre acesso e permanência com sucesso dos alunos na Escola, </a:t>
            </a:r>
            <a:r>
              <a:rPr lang="pt-BR" sz="3800" b="1" dirty="0"/>
              <a:t>rendimento, evasão, repetência, faltas dos alunos e dos professores e, métodos para concretizar tais metas;</a:t>
            </a:r>
          </a:p>
          <a:p>
            <a:pPr algn="just"/>
            <a:endParaRPr lang="pt-BR" sz="3800" b="1" dirty="0" smtClean="0"/>
          </a:p>
          <a:p>
            <a:pPr marL="0" indent="0" algn="just">
              <a:buNone/>
            </a:pPr>
            <a:r>
              <a:rPr lang="pt-BR" sz="3800" b="1" dirty="0" smtClean="0"/>
              <a:t> 5.2</a:t>
            </a:r>
            <a:r>
              <a:rPr lang="pt-BR" sz="3800" b="1" dirty="0"/>
              <a:t>. A escola deve cumprir e fazer cumprir </a:t>
            </a:r>
            <a:r>
              <a:rPr lang="pt-BR" sz="3800" b="1" dirty="0" smtClean="0"/>
              <a:t>a lei </a:t>
            </a:r>
            <a:r>
              <a:rPr lang="pt-BR" sz="3800" b="1" dirty="0"/>
              <a:t>(as </a:t>
            </a:r>
            <a:r>
              <a:rPr lang="pt-BR" sz="3800" b="1" dirty="0" smtClean="0"/>
              <a:t>discussões sobre leis </a:t>
            </a:r>
            <a:r>
              <a:rPr lang="pt-BR" sz="3800" b="1" dirty="0"/>
              <a:t>devem ocorrer nos fóruns adequados). O que não consta nas leis, deve </a:t>
            </a:r>
            <a:r>
              <a:rPr lang="pt-BR" sz="3800" b="1" dirty="0" smtClean="0"/>
              <a:t> estudar, discutir, decidir </a:t>
            </a:r>
            <a:r>
              <a:rPr lang="pt-BR" sz="3800" b="1" dirty="0"/>
              <a:t>(por consenso ou votação) e </a:t>
            </a:r>
            <a:r>
              <a:rPr lang="pt-BR" sz="3800" b="1" dirty="0" smtClean="0"/>
              <a:t>CUMPRIR, com foco na melhoria do rendimento dos alunos e na diminuição da </a:t>
            </a:r>
            <a:r>
              <a:rPr lang="pt-BR" sz="3800" b="1" dirty="0"/>
              <a:t>evasão, repetência, faltas dos alunos e dos </a:t>
            </a:r>
            <a:r>
              <a:rPr lang="pt-BR" sz="3800" b="1" dirty="0" smtClean="0"/>
              <a:t>professores ;</a:t>
            </a:r>
            <a:endParaRPr lang="pt-BR" sz="3800" b="1" dirty="0"/>
          </a:p>
          <a:p>
            <a:pPr algn="just"/>
            <a:endParaRPr lang="pt-BR" sz="3800" b="1" dirty="0" smtClean="0"/>
          </a:p>
          <a:p>
            <a:pPr marL="0" indent="0" algn="just">
              <a:buNone/>
            </a:pPr>
            <a:r>
              <a:rPr lang="pt-BR" sz="3800" b="1" dirty="0" smtClean="0"/>
              <a:t>5.3</a:t>
            </a:r>
            <a:r>
              <a:rPr lang="pt-BR" sz="3800" b="1" dirty="0"/>
              <a:t>. Alunos, professores, pais e direção devem agir, cooperativamente, na </a:t>
            </a:r>
            <a:r>
              <a:rPr lang="pt-BR" sz="3800" b="1" dirty="0" smtClean="0"/>
              <a:t>direção do cumprimento </a:t>
            </a:r>
            <a:r>
              <a:rPr lang="pt-BR" sz="3800" b="1" dirty="0"/>
              <a:t>das metas estabelecidas coletivamente.</a:t>
            </a:r>
          </a:p>
          <a:p>
            <a:pPr marL="0" indent="0">
              <a:buNone/>
            </a:pPr>
            <a:r>
              <a:rPr lang="pt-BR" sz="3800" b="1" dirty="0"/>
              <a:t> </a:t>
            </a:r>
            <a:endParaRPr lang="pt-BR" sz="38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solidFill>
                  <a:srgbClr val="C00000"/>
                </a:solidFill>
              </a:rPr>
              <a:t>"</a:t>
            </a:r>
            <a:r>
              <a:rPr lang="pt-BR" sz="2400" b="1" dirty="0">
                <a:solidFill>
                  <a:srgbClr val="C00000"/>
                </a:solidFill>
              </a:rPr>
              <a:t>Na hierarquia dos problemas nacionais, nenhum sobreleva em importância e gravidade o da educação. Nem mesmo os de caráter econômico lhe podem disputar a primazia nos planos de reconstrução nacional”.  </a:t>
            </a:r>
            <a:r>
              <a:rPr lang="pt-BR" sz="2400" b="1" dirty="0"/>
              <a:t>Frase que abre o Manifesto dos Pioneiros da Educação Nova, em 1932 </a:t>
            </a:r>
          </a:p>
          <a:p>
            <a:pPr marL="0" indent="0" algn="ctr">
              <a:buNone/>
            </a:pPr>
            <a:r>
              <a:rPr lang="pt-BR" sz="2400" b="1" dirty="0"/>
              <a:t> </a:t>
            </a:r>
          </a:p>
          <a:p>
            <a:pPr marL="0" indent="0" algn="ctr">
              <a:buNone/>
            </a:pPr>
            <a:r>
              <a:rPr lang="pt-BR" sz="2400" b="1" dirty="0">
                <a:solidFill>
                  <a:srgbClr val="002060"/>
                </a:solidFill>
              </a:rPr>
              <a:t>Passados 87 anos, acrescento:... </a:t>
            </a:r>
            <a:r>
              <a:rPr lang="pt-BR" sz="2400" b="1" dirty="0">
                <a:solidFill>
                  <a:srgbClr val="C00000"/>
                </a:solidFill>
              </a:rPr>
              <a:t>Nem mesmo os problemas de insegurança,</a:t>
            </a:r>
            <a:r>
              <a:rPr lang="pt-BR" sz="2400" b="1" dirty="0">
                <a:solidFill>
                  <a:srgbClr val="002060"/>
                </a:solidFill>
              </a:rPr>
              <a:t> e  pergunto: Nada aprendemos ou aprendemos e fizemos a firme opção </a:t>
            </a:r>
            <a:r>
              <a:rPr lang="pt-BR" sz="2400" b="1" dirty="0" smtClean="0">
                <a:solidFill>
                  <a:srgbClr val="002060"/>
                </a:solidFill>
              </a:rPr>
              <a:t>pela manutenção das desigualdades sociais, </a:t>
            </a:r>
            <a:r>
              <a:rPr lang="pt-BR" sz="2400" b="1" dirty="0">
                <a:solidFill>
                  <a:srgbClr val="002060"/>
                </a:solidFill>
              </a:rPr>
              <a:t>d</a:t>
            </a:r>
            <a:r>
              <a:rPr lang="pt-BR" sz="2400" b="1" dirty="0" smtClean="0">
                <a:solidFill>
                  <a:srgbClr val="002060"/>
                </a:solidFill>
              </a:rPr>
              <a:t>o </a:t>
            </a:r>
            <a:r>
              <a:rPr lang="pt-BR" sz="2400" b="1" dirty="0">
                <a:solidFill>
                  <a:srgbClr val="002060"/>
                </a:solidFill>
              </a:rPr>
              <a:t>subdesenvolvimento e </a:t>
            </a:r>
            <a:r>
              <a:rPr lang="pt-BR" sz="2400" b="1" dirty="0" smtClean="0">
                <a:solidFill>
                  <a:srgbClr val="002060"/>
                </a:solidFill>
              </a:rPr>
              <a:t>pela </a:t>
            </a:r>
            <a:r>
              <a:rPr lang="pt-BR" sz="2400" b="1" dirty="0">
                <a:solidFill>
                  <a:srgbClr val="002060"/>
                </a:solidFill>
              </a:rPr>
              <a:t>solução dos problemas por meio da violência? (Prof. Maurício da Silva)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FUNDAMENTAÇÃO 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EPISTEMOLÓGICA</a:t>
            </a:r>
            <a:r>
              <a:rPr lang="pt-B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C00000"/>
                </a:solidFill>
              </a:rPr>
              <a:t/>
            </a:r>
            <a:br>
              <a:rPr lang="pt-BR" sz="2800" dirty="0">
                <a:solidFill>
                  <a:srgbClr val="C00000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sz="8000" b="1" dirty="0" smtClean="0"/>
              <a:t>6.1</a:t>
            </a:r>
            <a:r>
              <a:rPr lang="pt-BR" sz="8000" b="1" dirty="0"/>
              <a:t>. 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PLANEJAMENTO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: E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laborado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coletiva 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bimestralmente por todos os professores, por disciplina ou série,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com o objetivo de </a:t>
            </a:r>
            <a:r>
              <a:rPr lang="pt-BR" sz="8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preparar atividades  de aula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visem </a:t>
            </a:r>
            <a:r>
              <a:rPr lang="pt-BR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desenvolver habilidades previstas na BNCC e no CBTC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(principalmente, a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leitura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escrita,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interpretação de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textos,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resolução de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problemas), considerando as 10 competências gerais da BNCC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 as específicas dos componentes curriculares, o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eixo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temático, se estabelecido pela Escola ou Fundação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Municipal de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Educação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Ensinar competências por meio de atitudes (15 regras).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. ABORDAGEM DOS 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CONTEÚDOS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Coerente </a:t>
            </a:r>
            <a:r>
              <a:rPr lang="pt-BR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 a Prova 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Brasil,   planejamento, </a:t>
            </a:r>
            <a:r>
              <a:rPr lang="pt-BR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exercícios de aula e tarefas de 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 (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problematizada/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historicizada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/investigativa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para que o aluno compreenda e empreenda, em vez de, na forma ilustrativa, que o induz a memorizar para repetir nas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provas).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AVALIAÇÃO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: Elaboração de diagnóstico para ação adequada, no ensino,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 aprendizagem e nas atitudes. </a:t>
            </a:r>
            <a:r>
              <a:rPr lang="pt-BR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oerente com a </a:t>
            </a:r>
            <a:r>
              <a:rPr lang="pt-BR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rova Brasil, </a:t>
            </a:r>
            <a:r>
              <a:rPr lang="pt-BR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abordagem dos conteúdos, exercícios de aula e tarefas de </a:t>
            </a:r>
            <a:r>
              <a:rPr lang="pt-BR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casa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. Seguirá a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Resolução do Conselho Municipal de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Educação e as orientações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o documento ‘Sucesso na Vida, na Escola e no Trabalho’ (2º versão) da FME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6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.IDENTIFICAÇÃO DA ESCOLA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.1.NOME 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ESCOLA:</a:t>
            </a:r>
          </a:p>
          <a:p>
            <a:pPr marL="0" indent="0">
              <a:buNone/>
            </a:pPr>
            <a:r>
              <a:rPr lang="pt-BR" dirty="0"/>
              <a:t> </a:t>
            </a:r>
            <a:endParaRPr lang="pt-BR" dirty="0" smtClean="0"/>
          </a:p>
          <a:p>
            <a:pPr marL="0" indent="0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.2.MUNICÍPIO</a:t>
            </a:r>
            <a:r>
              <a:rPr lang="pt-B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.3.ENDEREÇO</a:t>
            </a:r>
            <a:r>
              <a:rPr lang="pt-B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.4.CONTATOS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800" dirty="0"/>
              <a:t>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4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NÍVEIS E MODALIDADES DE ENSINO OFERTADOS, QUANTIDADE DE TURMAS POR TURNO</a:t>
            </a:r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22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QUANTIDADE DE PROFISSIONAIS QUE ATUAM NA ESCOLA: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.1.QUANTIDADE DE PROFESSORES EM OUTRAS ATIVIDADES NA ESCOLA:</a:t>
            </a:r>
          </a:p>
          <a:p>
            <a:pPr algn="just">
              <a:buNone/>
            </a:pPr>
            <a:endPara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 QUANTIDADE TOTAL ESPECIFICADA DE SERVIDORES QUE ATUAM NA ESCOLA:</a:t>
            </a:r>
          </a:p>
          <a:p>
            <a:pPr algn="just">
              <a:buNone/>
            </a:pPr>
            <a:endParaRPr lang="pt-B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31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23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 LOCALIZAÇÃO E DIMENSÃO SOCIOECONÔMICA DA ESCOLA 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pt-BR" sz="1800" b="1" dirty="0"/>
          </a:p>
          <a:p>
            <a:pPr algn="just">
              <a:buNone/>
            </a:pPr>
            <a:r>
              <a:rPr lang="pt-BR" sz="1800" b="1" dirty="0" smtClean="0"/>
              <a:t> </a:t>
            </a:r>
            <a:endParaRPr lang="pt-BR" sz="1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HISTÓRICO </a:t>
            </a: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ESCOLA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>
                <a:solidFill>
                  <a:srgbClr val="00B050"/>
                </a:solidFill>
              </a:rPr>
              <a:t/>
            </a:r>
            <a:br>
              <a:rPr lang="pt-BR" sz="3100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>  </a:t>
            </a:r>
            <a:br>
              <a:rPr lang="pt-BR" dirty="0" smtClean="0">
                <a:solidFill>
                  <a:srgbClr val="00B050"/>
                </a:solidFill>
              </a:rPr>
            </a:b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endParaRPr lang="pt-BR" sz="8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25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DESCRIÇÃO DA DIMENSÃO FÍSICA E DE MATERIAIS PEDAGÓGICOS DA ESCOLA:</a:t>
            </a:r>
            <a:r>
              <a:rPr lang="pt-BR" sz="2800" dirty="0" smtClean="0">
                <a:solidFill>
                  <a:srgbClr val="C00000"/>
                </a:solidFill>
              </a:rPr>
              <a:t/>
            </a:r>
            <a:br>
              <a:rPr lang="pt-BR" sz="2800" dirty="0" smtClean="0">
                <a:solidFill>
                  <a:srgbClr val="C00000"/>
                </a:solidFill>
              </a:rPr>
            </a:b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26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>
                <a:solidFill>
                  <a:srgbClr val="C00000"/>
                </a:solidFill>
              </a:rPr>
              <a:t> ESTRUTURA DESTE PROJETO</a:t>
            </a:r>
            <a:br>
              <a:rPr lang="pt-BR" sz="2000" b="1" dirty="0">
                <a:solidFill>
                  <a:srgbClr val="C00000"/>
                </a:solidFill>
              </a:rPr>
            </a:br>
            <a:r>
              <a:rPr lang="pt-BR" sz="2000" b="1" dirty="0">
                <a:solidFill>
                  <a:srgbClr val="0070C0"/>
                </a:solidFill>
              </a:rPr>
              <a:t>SELEÇÃO  DOS PRINCIPAIS  ASPECTOS E INDICADORES DA ESCOLA</a:t>
            </a:r>
            <a:r>
              <a:rPr lang="pt-BR" sz="2000" b="1" dirty="0">
                <a:solidFill>
                  <a:srgbClr val="C00000"/>
                </a:solidFill>
              </a:rPr>
              <a:t>:</a:t>
            </a:r>
            <a:r>
              <a:rPr lang="pt-BR" sz="2000" b="1" dirty="0">
                <a:solidFill>
                  <a:srgbClr val="C0504D">
                    <a:lumMod val="50000"/>
                  </a:srgbClr>
                </a:solidFill>
              </a:rPr>
              <a:t/>
            </a:r>
            <a:br>
              <a:rPr lang="pt-BR" sz="2000" b="1" dirty="0">
                <a:solidFill>
                  <a:srgbClr val="C0504D">
                    <a:lumMod val="50000"/>
                  </a:srgbClr>
                </a:solidFill>
              </a:rPr>
            </a:br>
            <a:r>
              <a:rPr lang="pt-BR" sz="2000" b="1" dirty="0">
                <a:solidFill>
                  <a:srgbClr val="C0504D">
                    <a:lumMod val="50000"/>
                  </a:srgbClr>
                </a:solidFill>
              </a:rPr>
              <a:t>METAS DO PNE, DIAGNÓSTICO, </a:t>
            </a:r>
            <a:r>
              <a:rPr lang="pt-BR" sz="2000" b="1" dirty="0" smtClean="0">
                <a:solidFill>
                  <a:srgbClr val="C0504D">
                    <a:lumMod val="50000"/>
                  </a:srgbClr>
                </a:solidFill>
              </a:rPr>
              <a:t>PROGÓSTICO e </a:t>
            </a:r>
            <a:r>
              <a:rPr lang="pt-BR" sz="2000" b="1" dirty="0">
                <a:solidFill>
                  <a:srgbClr val="00B050"/>
                </a:solidFill>
              </a:rPr>
              <a:t>DECISÃO COLETIVA DAS AÇÕES PARA CONCRETIZAR AS METAS.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217860"/>
              </p:ext>
            </p:extLst>
          </p:nvPr>
        </p:nvGraphicFramePr>
        <p:xfrm>
          <a:off x="323528" y="1484784"/>
          <a:ext cx="8496944" cy="534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92"/>
                <a:gridCol w="1645920"/>
                <a:gridCol w="1645920"/>
                <a:gridCol w="1645920"/>
                <a:gridCol w="1779592"/>
              </a:tblGrid>
              <a:tr h="1651561">
                <a:tc>
                  <a:txBody>
                    <a:bodyPr/>
                    <a:lstStyle/>
                    <a:p>
                      <a:r>
                        <a:rPr lang="pt-BR" dirty="0" smtClean="0"/>
                        <a:t>SELECIONAR</a:t>
                      </a:r>
                      <a:r>
                        <a:rPr lang="pt-BR" baseline="0" dirty="0" smtClean="0"/>
                        <a:t> OS PRINCIPAIS  ASPECTOS E INDICADORES  DA 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</a:p>
                    <a:p>
                      <a:r>
                        <a:rPr lang="pt-BR" baseline="0" dirty="0" smtClean="0"/>
                        <a:t>do PNE (</a:t>
                      </a:r>
                      <a:r>
                        <a:rPr lang="pt-BR" dirty="0" smtClean="0"/>
                        <a:t> Como deve ser a Escola</a:t>
                      </a:r>
                      <a:r>
                        <a:rPr lang="pt-BR" baseline="0" dirty="0" smtClean="0"/>
                        <a:t> que</a:t>
                      </a:r>
                      <a:r>
                        <a:rPr lang="pt-BR" dirty="0" smtClean="0"/>
                        <a:t> queremos?)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 </a:t>
                      </a:r>
                    </a:p>
                    <a:p>
                      <a:r>
                        <a:rPr lang="pt-BR" dirty="0" smtClean="0"/>
                        <a:t>( Como é a </a:t>
                      </a:r>
                      <a:r>
                        <a:rPr lang="pt-BR" baseline="0" dirty="0" smtClean="0"/>
                        <a:t>Escola que temos ?)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PROGNÓSTICO  (Como</a:t>
                      </a:r>
                      <a:r>
                        <a:rPr lang="pt-BR" baseline="0" dirty="0" smtClean="0"/>
                        <a:t> ficará esta escola, se não houver intervenção ?)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MÉTODO</a:t>
                      </a:r>
                    </a:p>
                    <a:p>
                      <a:r>
                        <a:rPr lang="pt-BR" dirty="0" smtClean="0"/>
                        <a:t>(Ações para</a:t>
                      </a:r>
                      <a:r>
                        <a:rPr lang="pt-BR" baseline="0" dirty="0" smtClean="0"/>
                        <a:t> construir a escola que queremos?)</a:t>
                      </a:r>
                      <a:endParaRPr lang="pt-BR" dirty="0"/>
                    </a:p>
                  </a:txBody>
                  <a:tcPr/>
                </a:tc>
              </a:tr>
              <a:tr h="3605024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POLÍTICO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1600" b="1" baseline="0" dirty="0" smtClean="0"/>
                        <a:t>(missão, visão e valores)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PEDAGÓGICO</a:t>
                      </a:r>
                    </a:p>
                    <a:p>
                      <a:r>
                        <a:rPr lang="pt-BR" sz="1600" b="1" dirty="0" smtClean="0"/>
                        <a:t>-ACESSO</a:t>
                      </a:r>
                    </a:p>
                    <a:p>
                      <a:r>
                        <a:rPr lang="pt-BR" sz="1600" b="1" dirty="0" smtClean="0"/>
                        <a:t>-PERMANÊNCIA</a:t>
                      </a:r>
                    </a:p>
                    <a:p>
                      <a:r>
                        <a:rPr lang="pt-BR" sz="1600" b="1" dirty="0" smtClean="0"/>
                        <a:t>-QUALIDADE</a:t>
                      </a:r>
                    </a:p>
                    <a:p>
                      <a:r>
                        <a:rPr lang="pt-BR" sz="1600" b="1" dirty="0" smtClean="0"/>
                        <a:t>-FALTAS</a:t>
                      </a:r>
                      <a:r>
                        <a:rPr lang="pt-BR" sz="1600" b="1" baseline="0" dirty="0" smtClean="0"/>
                        <a:t> DOS ALUNOS</a:t>
                      </a:r>
                    </a:p>
                    <a:p>
                      <a:r>
                        <a:rPr lang="pt-BR" sz="1600" b="1" baseline="0" dirty="0" smtClean="0"/>
                        <a:t>-FALTAS DOS PROFESSORES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FÍSICO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PESSOAL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EPISTEMOLÓGICO</a:t>
                      </a:r>
                      <a:endParaRPr lang="pt-B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Escola deve</a:t>
                      </a:r>
                      <a:r>
                        <a:rPr lang="pt-BR" sz="1600" b="1" baseline="0" dirty="0" smtClean="0"/>
                        <a:t> a</a:t>
                      </a:r>
                      <a:r>
                        <a:rPr lang="pt-BR" sz="1600" b="1" dirty="0" smtClean="0"/>
                        <a:t>dotar</a:t>
                      </a:r>
                      <a:r>
                        <a:rPr lang="pt-BR" sz="1600" b="1" baseline="0" dirty="0" smtClean="0"/>
                        <a:t> as METAS do PNE e do Município</a:t>
                      </a:r>
                      <a:r>
                        <a:rPr lang="pt-BR" sz="1600" b="1" dirty="0" smtClean="0"/>
                        <a:t>.</a:t>
                      </a:r>
                    </a:p>
                    <a:p>
                      <a:r>
                        <a:rPr lang="pt-BR" sz="1600" b="1" baseline="0" dirty="0" smtClean="0"/>
                        <a:t> 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SEM METAS, NÃO HÁ DISCIPLINA, NEM COMO MEDIR A EFICÁCIA DAS AÇÕES E A MELHORA (OU NÃO) DOS INDICADORES.</a:t>
                      </a:r>
                      <a:endParaRPr lang="pt-BR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baseline="0" dirty="0" smtClean="0"/>
                        <a:t>ELABORAR diagnóstico de todos  os aspectos – quantitativo, no caso dos indicadores (pedagógico, físico e pessoal).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OU  A INTERVENÇÃO PODE PIORAR O QUE ESTÁ RUIM NA ESCOLA.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1" baseline="0" dirty="0" smtClean="0"/>
                        <a:t>PROJETAR OS PREJUÍZOS CAUSADOS PELO AGRAVAMENTO DOS INDICADORES.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600" b="1" baseline="0" dirty="0" smtClean="0"/>
                        <a:t> 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O COLETIVO DA ESCOLA DECIDE SE DESEJA (OU NÃO) OS PREJUÍZOS</a:t>
                      </a:r>
                      <a:endParaRPr lang="pt-B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SE</a:t>
                      </a:r>
                      <a:r>
                        <a:rPr lang="pt-BR" sz="1600" b="1" baseline="0" dirty="0" smtClean="0"/>
                        <a:t> </a:t>
                      </a:r>
                      <a:r>
                        <a:rPr lang="pt-BR" sz="1600" b="1" dirty="0" smtClean="0"/>
                        <a:t>O COLETIVO</a:t>
                      </a:r>
                      <a:r>
                        <a:rPr lang="pt-BR" sz="1600" b="1" baseline="0" dirty="0" smtClean="0"/>
                        <a:t> DA ESCOLA NÃO DESEJA OS PREJUÍZOS CAUSADOS PELO AGRAVAMENTO DOS INDICADORES, ENTÃO DEVE DECIDIR AS 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</a:rPr>
                        <a:t>AÇÕES</a:t>
                      </a:r>
                      <a:r>
                        <a:rPr lang="pt-BR" sz="1600" b="1" dirty="0" smtClean="0"/>
                        <a:t> PARA</a:t>
                      </a:r>
                      <a:r>
                        <a:rPr lang="pt-BR" sz="1600" b="1" baseline="0" dirty="0" smtClean="0"/>
                        <a:t> ATINGIR AS METAS.</a:t>
                      </a:r>
                      <a:r>
                        <a:rPr lang="pt-BR" sz="1600" b="1" dirty="0" smtClean="0"/>
                        <a:t> 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RESUMO DOS INDICADORES EDUCACIONAIS,  DIAGNÓSTICO, PROGNÓSTICO, METAS E MÉTODOS.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928586"/>
              </p:ext>
            </p:extLst>
          </p:nvPr>
        </p:nvGraphicFramePr>
        <p:xfrm>
          <a:off x="395536" y="1484783"/>
          <a:ext cx="8291264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368152"/>
                <a:gridCol w="1944216"/>
                <a:gridCol w="1800200"/>
                <a:gridCol w="1162472"/>
              </a:tblGrid>
              <a:tr h="755497">
                <a:tc>
                  <a:txBody>
                    <a:bodyPr/>
                    <a:lstStyle/>
                    <a:p>
                      <a:r>
                        <a:rPr lang="pt-BR" dirty="0" smtClean="0"/>
                        <a:t>INDICADORES</a:t>
                      </a:r>
                      <a:r>
                        <a:rPr lang="pt-BR" baseline="0" dirty="0" smtClean="0"/>
                        <a:t> EDUCACIONAIS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</a:t>
                      </a:r>
                      <a:r>
                        <a:rPr lang="pt-BR" baseline="0" dirty="0" smtClean="0"/>
                        <a:t> – PNE, MUNICÍPIO E ESCOLA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DIAGNÓSTICO 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MÉTODOS(AÇÕES)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ACESSO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DESISTENTES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TRANSFERIDOS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PROVA BRASIL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PORT</a:t>
                      </a:r>
                      <a:r>
                        <a:rPr lang="pt-BR" b="1" baseline="0" dirty="0" smtClean="0">
                          <a:solidFill>
                            <a:srgbClr val="C00000"/>
                          </a:solidFill>
                        </a:rPr>
                        <a:t> 5ª ANO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PORT 9º ANO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MATE</a:t>
                      </a:r>
                      <a:r>
                        <a:rPr lang="pt-BR" b="1" baseline="0" dirty="0" smtClean="0">
                          <a:solidFill>
                            <a:srgbClr val="C00000"/>
                          </a:solidFill>
                        </a:rPr>
                        <a:t> 5º ANO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MATE 9º ANO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14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REPROVAÇÃO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FALTAS DOS PROF.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FALTAS DOS ALUN.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28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13.DIMENSÃO PEDAGÓGICA – 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ACESSO: META 1 - PNE</a:t>
            </a:r>
            <a:endParaRPr lang="pt-BR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01408"/>
              </p:ext>
            </p:extLst>
          </p:nvPr>
        </p:nvGraphicFramePr>
        <p:xfrm>
          <a:off x="457200" y="1600200"/>
          <a:ext cx="800323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72208"/>
                <a:gridCol w="230425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</a:t>
                      </a:r>
                      <a:r>
                        <a:rPr lang="pt-BR" baseline="0" dirty="0" smtClean="0"/>
                        <a:t> 1 - PNE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C00000"/>
                          </a:solidFill>
                        </a:rPr>
                        <a:t>Universalizar até 2016</a:t>
                      </a:r>
                      <a:r>
                        <a:rPr lang="pt-BR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rgbClr val="C00000"/>
                          </a:solidFill>
                        </a:rPr>
                        <a:t>a educação infantil na pré-escola para as crianças de 4 a 5 anos de idade e ampliar a oferta de educação infantil, em creche, de forma a atender, no mínimo, 50% das crianças de até 3 anos até 2024.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/>
                        <a:t>(Levantar o</a:t>
                      </a:r>
                      <a:r>
                        <a:rPr lang="pt-BR" sz="2000" b="1" baseline="0" dirty="0" smtClean="0"/>
                        <a:t> n</a:t>
                      </a:r>
                      <a:r>
                        <a:rPr lang="pt-BR" sz="2000" b="1" dirty="0" smtClean="0"/>
                        <a:t>úmero</a:t>
                      </a:r>
                      <a:r>
                        <a:rPr lang="pt-BR" sz="2000" b="1" baseline="0" dirty="0" smtClean="0"/>
                        <a:t> de crianças, por faixa etária, a partir de 4 meses de idade,  fora da escola, no bairro em que a escola está situada)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Crianças e adolescentes fora da escola, serão,    potencialmente, excluídos do mercado de trabalho, vítimas 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autores da crescente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violência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mais suscetíveis às doenças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Sociedade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perde produtividade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paga mais impostos para assisti-los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 mantê-los encarcerados.</a:t>
                      </a:r>
                      <a:endParaRPr lang="pt-BR" sz="1800" b="1" dirty="0" smtClean="0"/>
                    </a:p>
                    <a:p>
                      <a:pPr algn="just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/>
                        <a:t>(O coletivo</a:t>
                      </a:r>
                      <a:r>
                        <a:rPr lang="pt-BR" sz="2000" b="1" baseline="0" dirty="0" smtClean="0"/>
                        <a:t> da escola decide as ações para incluir na escola todas as crianças, com idade superior a 4 meses).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C00000"/>
                </a:solidFill>
              </a:rPr>
              <a:t>É </a:t>
            </a:r>
            <a:r>
              <a:rPr lang="pt-BR" sz="2000" b="1" dirty="0">
                <a:solidFill>
                  <a:srgbClr val="C00000"/>
                </a:solidFill>
              </a:rPr>
              <a:t>preciso </a:t>
            </a:r>
            <a:r>
              <a:rPr lang="pt-BR" sz="2000" b="1" dirty="0" smtClean="0">
                <a:solidFill>
                  <a:srgbClr val="C00000"/>
                </a:solidFill>
              </a:rPr>
              <a:t>desenvolver </a:t>
            </a:r>
            <a:r>
              <a:rPr lang="pt-BR" sz="2000" b="1" dirty="0">
                <a:solidFill>
                  <a:srgbClr val="C00000"/>
                </a:solidFill>
              </a:rPr>
              <a:t>ensino </a:t>
            </a:r>
            <a:r>
              <a:rPr lang="pt-BR" sz="2000" b="1" dirty="0" smtClean="0">
                <a:solidFill>
                  <a:srgbClr val="C00000"/>
                </a:solidFill>
              </a:rPr>
              <a:t>que todos </a:t>
            </a:r>
            <a:r>
              <a:rPr lang="pt-BR" sz="2000" b="1" dirty="0">
                <a:solidFill>
                  <a:srgbClr val="C00000"/>
                </a:solidFill>
              </a:rPr>
              <a:t>aprendam. O que fizemos até agora –  reprovação em massa ou aprovação sem aprendizado – contribuiu para </a:t>
            </a:r>
            <a:r>
              <a:rPr lang="pt-BR" sz="2000" b="1" dirty="0" smtClean="0">
                <a:solidFill>
                  <a:srgbClr val="C00000"/>
                </a:solidFill>
              </a:rPr>
              <a:t>excluir os mais pobres da escola, </a:t>
            </a:r>
            <a:r>
              <a:rPr lang="pt-BR" sz="2000" b="1" dirty="0">
                <a:solidFill>
                  <a:srgbClr val="C00000"/>
                </a:solidFill>
              </a:rPr>
              <a:t>manter a desigualdade </a:t>
            </a:r>
            <a:r>
              <a:rPr lang="pt-BR" sz="2000" b="1" dirty="0" smtClean="0">
                <a:solidFill>
                  <a:srgbClr val="C00000"/>
                </a:solidFill>
              </a:rPr>
              <a:t>social, o alto nível de violência e o </a:t>
            </a:r>
            <a:r>
              <a:rPr lang="pt-BR" sz="2000" b="1" dirty="0">
                <a:solidFill>
                  <a:srgbClr val="C00000"/>
                </a:solidFill>
              </a:rPr>
              <a:t>Brasil  no </a:t>
            </a:r>
            <a:r>
              <a:rPr lang="pt-BR" sz="2000" b="1" dirty="0" smtClean="0">
                <a:solidFill>
                  <a:srgbClr val="C00000"/>
                </a:solidFill>
              </a:rPr>
              <a:t>subdesenvolvimento. </a:t>
            </a: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84540"/>
              </p:ext>
            </p:extLst>
          </p:nvPr>
        </p:nvGraphicFramePr>
        <p:xfrm>
          <a:off x="457200" y="163934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8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14.DIMENSÃO PEDAGÓGICA</a:t>
            </a:r>
            <a:r>
              <a:rPr lang="pt-B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PERMANÊNCIA: META 2 - PNE</a:t>
            </a:r>
            <a:endParaRPr lang="pt-BR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036140"/>
              </p:ext>
            </p:extLst>
          </p:nvPr>
        </p:nvGraphicFramePr>
        <p:xfrm>
          <a:off x="395536" y="1484784"/>
          <a:ext cx="7992888" cy="479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0"/>
                <a:gridCol w="1800200"/>
                <a:gridCol w="3672408"/>
              </a:tblGrid>
              <a:tr h="864096">
                <a:tc>
                  <a:txBody>
                    <a:bodyPr/>
                    <a:lstStyle/>
                    <a:p>
                      <a:r>
                        <a:rPr lang="pt-BR" dirty="0" smtClean="0"/>
                        <a:t>META 2</a:t>
                      </a:r>
                      <a:r>
                        <a:rPr lang="pt-BR" baseline="0" dirty="0" smtClean="0"/>
                        <a:t> -PNE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AÇÕES</a:t>
                      </a:r>
                      <a:endParaRPr lang="pt-BR" dirty="0"/>
                    </a:p>
                  </a:txBody>
                  <a:tcPr/>
                </a:tc>
              </a:tr>
              <a:tr h="3694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 smtClean="0"/>
                        <a:t> </a:t>
                      </a:r>
                      <a:r>
                        <a:rPr lang="pt-BR" sz="1400" b="1" baseline="0" dirty="0" smtClean="0">
                          <a:solidFill>
                            <a:srgbClr val="C00000"/>
                          </a:solidFill>
                        </a:rPr>
                        <a:t>Universalizar o ensino </a:t>
                      </a:r>
                      <a:r>
                        <a:rPr lang="pt-BR" sz="1400" b="1" dirty="0" smtClean="0">
                          <a:solidFill>
                            <a:srgbClr val="C00000"/>
                          </a:solidFill>
                        </a:rPr>
                        <a:t>fundamental de 9 (nove) anos para toda a população de 6 (seis) a 14 (quatorze) anos e garantir que pelo menos 95% (noventa e cinco por cento) dos alunos concluam essa etapa na idade recomendada, até 2024.</a:t>
                      </a:r>
                    </a:p>
                    <a:p>
                      <a:endParaRPr lang="pt-BR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 smtClean="0"/>
                        <a:t>(Ver</a:t>
                      </a:r>
                      <a:r>
                        <a:rPr lang="pt-BR" sz="1400" b="1" baseline="0" dirty="0" smtClean="0"/>
                        <a:t> com o grupo da Evasão o número de alunos evadidos da escola e as causas)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Crianças e adolescentes fora da escola, serão,    potencialmente, excluídos do mercado de trabalho, vítimas ou autores da</a:t>
                      </a: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crescente </a:t>
                      </a: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violência</a:t>
                      </a: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mais suscetíveis à doenças </a:t>
                      </a: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Mantém o ciclo da pobreza.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Sociedade</a:t>
                      </a: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pagará mais impostos para assisti-los</a:t>
                      </a: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 mantê-los encarcerados.</a:t>
                      </a:r>
                      <a:endParaRPr lang="pt-BR" sz="1400" b="1" dirty="0" smtClean="0"/>
                    </a:p>
                    <a:p>
                      <a:pPr algn="just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 smtClean="0"/>
                        <a:t>-Cumprir o apoia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 smtClean="0"/>
                        <a:t>-Se desistência for motivada por dificuldade para acompanhar as aulas e/ou por reprovação, m</a:t>
                      </a:r>
                      <a:r>
                        <a:rPr lang="pt-BR" sz="1400" b="1" dirty="0" smtClean="0"/>
                        <a:t>elhorar o ensino e garantir retrabalho</a:t>
                      </a:r>
                      <a:r>
                        <a:rPr lang="pt-BR" sz="1400" b="1" baseline="0" dirty="0" smtClean="0"/>
                        <a:t> imediato dos conteúdos não aprendidos, implementar reforço no </a:t>
                      </a:r>
                      <a:r>
                        <a:rPr lang="pt-BR" sz="1400" b="1" baseline="0" dirty="0" err="1" smtClean="0"/>
                        <a:t>contraturno</a:t>
                      </a:r>
                      <a:r>
                        <a:rPr lang="pt-BR" sz="1400" b="1" baseline="0" dirty="0" smtClean="0"/>
                        <a:t>, em vez de adotar Aprovação Compulsória.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 smtClean="0"/>
                        <a:t> -Orientar as famílias e/ou acionar Conselho Tutelar e Promotoria da Infância, se por negligência .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sz="1400" b="1" baseline="0" dirty="0" smtClean="0"/>
                        <a:t>-Prevenir e combater o </a:t>
                      </a:r>
                      <a:r>
                        <a:rPr lang="pt-BR" sz="1400" b="1" baseline="0" dirty="0" err="1" smtClean="0"/>
                        <a:t>bullying</a:t>
                      </a:r>
                      <a:r>
                        <a:rPr lang="pt-BR" sz="1400" b="1" baseline="0" dirty="0" smtClean="0"/>
                        <a:t> .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sz="1400" b="1" baseline="0" dirty="0" smtClean="0"/>
                        <a:t>-investigar causas do desgosto pela escola.</a:t>
                      </a:r>
                      <a:endParaRPr lang="pt-BR" sz="1400" b="1" dirty="0" smtClean="0"/>
                    </a:p>
                    <a:p>
                      <a:r>
                        <a:rPr lang="pt-BR" sz="1400" dirty="0" smtClean="0"/>
                        <a:t>-</a:t>
                      </a:r>
                      <a:r>
                        <a:rPr lang="pt-BR" sz="1400" b="1" dirty="0" smtClean="0"/>
                        <a:t>Orientar</a:t>
                      </a:r>
                      <a:r>
                        <a:rPr lang="pt-BR" sz="1400" b="1" baseline="0" dirty="0" smtClean="0"/>
                        <a:t>  alunos e pais para evitar  gravidez precoce e o uso de bebidas alcoólicas que leva ao uso de outras drogas.</a:t>
                      </a:r>
                    </a:p>
                    <a:p>
                      <a:r>
                        <a:rPr lang="pt-BR" sz="1400" b="1" baseline="0" dirty="0" smtClean="0"/>
                        <a:t>- O coletivo da escola decide outras ações.</a:t>
                      </a:r>
                    </a:p>
                    <a:p>
                      <a:pPr algn="just"/>
                      <a:endParaRPr lang="pt-BR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30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15.DIMENSÃO PEDAGÓGICA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QUALIDADE - PROVA BRASIL 2017 </a:t>
            </a:r>
            <a:b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DIAGNÓSTICO DA REDE MUNICIPAL DE TUBARÃO</a:t>
            </a:r>
            <a:endParaRPr lang="pt-B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24600"/>
              </p:ext>
            </p:extLst>
          </p:nvPr>
        </p:nvGraphicFramePr>
        <p:xfrm>
          <a:off x="457200" y="1600200"/>
          <a:ext cx="8229600" cy="48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864096"/>
                <a:gridCol w="56989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PORTUGUÊS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É a proporção de alunos que aprenderam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o adequado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 na competência de leitura e interpretação de textos . 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5ª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73%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2000" b="1" dirty="0" smtClean="0"/>
                        <a:t>Não foi possível calcular número de matriculados e presentes para esta entidade. </a:t>
                      </a:r>
                      <a:r>
                        <a:rPr lang="pt-BR" sz="2000" b="1" dirty="0" smtClean="0">
                          <a:hlinkClick r:id="rId2"/>
                        </a:rPr>
                        <a:t>Saiba mais.</a:t>
                      </a:r>
                      <a:r>
                        <a:rPr lang="pt-BR" sz="2000" b="1" dirty="0" smtClean="0"/>
                        <a:t> 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9º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</a:rPr>
                        <a:t> ANO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Não foi possível calcular número de matriculados e presentes para esta entidade. </a:t>
                      </a:r>
                      <a:r>
                        <a:rPr lang="pt-BR" sz="2000" b="1" dirty="0" smtClean="0">
                          <a:hlinkClick r:id="rId2"/>
                        </a:rPr>
                        <a:t>Saiba mais.</a:t>
                      </a:r>
                      <a:r>
                        <a:rPr lang="pt-BR" sz="2000" b="1" dirty="0" smtClean="0"/>
                        <a:t> 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MATEMÁTICA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/>
                        <a:t>É a proporção de alunos que aprenderam o adequado</a:t>
                      </a:r>
                      <a:r>
                        <a:rPr lang="pt-BR" sz="2000" b="1" baseline="0" dirty="0" smtClean="0">
                          <a:effectLst/>
                        </a:rPr>
                        <a:t> </a:t>
                      </a:r>
                      <a:r>
                        <a:rPr lang="pt-BR" sz="2000" b="1" dirty="0" smtClean="0"/>
                        <a:t>na competência de resolução de problemas.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5º</a:t>
                      </a:r>
                      <a:r>
                        <a:rPr lang="pt-BR" sz="2000" b="1" baseline="0" dirty="0" smtClean="0"/>
                        <a:t>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56%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Não foi possível calcular número de matriculados e presentes para esta entidade. </a:t>
                      </a:r>
                      <a:r>
                        <a:rPr lang="pt-BR" sz="2000" b="1" dirty="0" smtClean="0">
                          <a:hlinkClick r:id="rId2"/>
                        </a:rPr>
                        <a:t>Saiba mais.</a:t>
                      </a:r>
                      <a:r>
                        <a:rPr lang="pt-BR" sz="2000" b="1" dirty="0" smtClean="0"/>
                        <a:t> 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9º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20%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Não foi possível calcular número de matriculados e presentes para esta entidade. </a:t>
                      </a:r>
                      <a:r>
                        <a:rPr lang="pt-BR" sz="2000" b="1" dirty="0" smtClean="0">
                          <a:hlinkClick r:id="rId2"/>
                        </a:rPr>
                        <a:t>Saiba mais.</a:t>
                      </a:r>
                      <a:r>
                        <a:rPr lang="pt-BR" sz="2000" b="1" dirty="0" smtClean="0"/>
                        <a:t>  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7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15.1.DIMENSÃO 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PEDAGÓGICA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QUALIDADE - </a:t>
            </a:r>
            <a:r>
              <a:rPr lang="pt-B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PROVA BRASIL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pt-B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DIAGNÓSTICO DA ESCOLA :__________________________</a:t>
            </a:r>
            <a:endParaRPr lang="pt-BR" sz="20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08062"/>
              </p:ext>
            </p:extLst>
          </p:nvPr>
        </p:nvGraphicFramePr>
        <p:xfrm>
          <a:off x="457200" y="1600200"/>
          <a:ext cx="8229600" cy="359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720080"/>
                <a:gridCol w="55549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PORTUGUÊS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É a proporção de alunos que aprenderam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o adequado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 na competência de leitura e interpretação de textos . 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5ª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9º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</a:rPr>
                        <a:t> ANO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MATEMÁTICA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/>
                        <a:t>É a proporção de alunos que aprenderam o adequado</a:t>
                      </a:r>
                      <a:r>
                        <a:rPr lang="pt-BR" sz="2000" b="1" baseline="0" dirty="0" smtClean="0">
                          <a:effectLst/>
                        </a:rPr>
                        <a:t> </a:t>
                      </a:r>
                      <a:r>
                        <a:rPr lang="pt-BR" sz="2000" b="1" dirty="0" smtClean="0"/>
                        <a:t>na competência de resolução de problemas.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5º</a:t>
                      </a:r>
                      <a:r>
                        <a:rPr lang="pt-BR" sz="2000" b="1" baseline="0" dirty="0" smtClean="0"/>
                        <a:t>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9º ANO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b="1" dirty="0"/>
                    </a:p>
                  </a:txBody>
                  <a:tcPr marT="45728" marB="45728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3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15.2.DIMENSÃO </a:t>
            </a: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PEDAGÓGICA </a:t>
            </a:r>
            <a:b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QUALIDADE </a:t>
            </a:r>
            <a: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IDEB 2017</a:t>
            </a:r>
            <a: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REDE MUNICIPAL DE ENSINO DE TUBARÃO</a:t>
            </a:r>
            <a:endParaRPr lang="pt-BR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225673"/>
              </p:ext>
            </p:extLst>
          </p:nvPr>
        </p:nvGraphicFramePr>
        <p:xfrm>
          <a:off x="457200" y="1556792"/>
          <a:ext cx="8229600" cy="529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656184"/>
                <a:gridCol w="2232248"/>
                <a:gridCol w="3034680"/>
              </a:tblGrid>
              <a:tr h="1507545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META 7</a:t>
                      </a:r>
                      <a:r>
                        <a:rPr lang="pt-BR" sz="2000" b="1" baseline="0" dirty="0" smtClean="0"/>
                        <a:t>  PNE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META </a:t>
                      </a:r>
                      <a:r>
                        <a:rPr lang="pt-BR" sz="2000" b="1" baseline="0" dirty="0" smtClean="0"/>
                        <a:t> MUNICIPAL – Resolução Nº 2/2018 COMET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     DIAGNÓSTICO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            PROGNÓSTICO</a:t>
                      </a:r>
                      <a:endParaRPr lang="pt-BR" sz="2000" b="1" dirty="0"/>
                    </a:p>
                  </a:txBody>
                  <a:tcPr/>
                </a:tc>
              </a:tr>
              <a:tr h="3677032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rgbClr val="C00000"/>
                          </a:solidFill>
                        </a:rPr>
                        <a:t>IDEB =</a:t>
                      </a:r>
                      <a:r>
                        <a:rPr lang="pt-BR" sz="1800" b="1" baseline="0" dirty="0" smtClean="0">
                          <a:solidFill>
                            <a:srgbClr val="C00000"/>
                          </a:solidFill>
                        </a:rPr>
                        <a:t> 6,0</a:t>
                      </a:r>
                      <a:endParaRPr lang="pt-BR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MÉDIA = 7,0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IDEB</a:t>
                      </a:r>
                      <a:r>
                        <a:rPr lang="pt-BR" sz="1800" b="1" baseline="0" dirty="0" smtClean="0"/>
                        <a:t> 2015 </a:t>
                      </a:r>
                    </a:p>
                    <a:p>
                      <a:r>
                        <a:rPr lang="pt-BR" sz="1800" b="1" baseline="0" dirty="0" smtClean="0"/>
                        <a:t>ANOS INICIAIS=6,0</a:t>
                      </a:r>
                    </a:p>
                    <a:p>
                      <a:r>
                        <a:rPr lang="pt-BR" sz="1800" b="1" baseline="0" dirty="0" smtClean="0"/>
                        <a:t>ANOS FINAIS=   4,9</a:t>
                      </a:r>
                    </a:p>
                    <a:p>
                      <a:endParaRPr lang="pt-BR" sz="1800" b="1" baseline="0" dirty="0" smtClean="0"/>
                    </a:p>
                    <a:p>
                      <a:r>
                        <a:rPr lang="pt-BR" sz="1800" b="1" baseline="0" dirty="0" smtClean="0"/>
                        <a:t>IDEB 2017</a:t>
                      </a:r>
                    </a:p>
                    <a:p>
                      <a:r>
                        <a:rPr lang="pt-BR" sz="1800" b="1" baseline="0" dirty="0" smtClean="0"/>
                        <a:t>ANOS INICIAIS = 6,1</a:t>
                      </a:r>
                    </a:p>
                    <a:p>
                      <a:r>
                        <a:rPr lang="pt-BR" sz="1800" b="1" baseline="0" dirty="0" smtClean="0"/>
                        <a:t>ANOS FINAIS=   4,6 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Aluno sem aprendizado 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atitudes adequados,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terá dificuldade para prosseguir nos estudos,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acessar ao mercado de trabalho e será potencial autor ou vítima da crescente violência. A sociedade pagará mais impostos para assisti-lo ou mantê-lo encarcerados.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5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15.3.DIMENSÃO </a:t>
            </a: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PEDAGÓGICA </a:t>
            </a:r>
            <a:b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QUALIDADE - </a:t>
            </a:r>
            <a: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IDEB 2017</a:t>
            </a:r>
            <a:b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ESCOLA:______________________________ ________________________________________________</a:t>
            </a:r>
            <a: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26712"/>
              </p:ext>
            </p:extLst>
          </p:nvPr>
        </p:nvGraphicFramePr>
        <p:xfrm>
          <a:off x="457200" y="1448896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2160240"/>
                <a:gridCol w="2304256"/>
                <a:gridCol w="245861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META 7</a:t>
                      </a:r>
                      <a:r>
                        <a:rPr lang="pt-BR" sz="2000" b="1" baseline="0" dirty="0" smtClean="0"/>
                        <a:t>  PNE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META </a:t>
                      </a:r>
                      <a:r>
                        <a:rPr lang="pt-BR" sz="2000" b="1" baseline="0" dirty="0" smtClean="0"/>
                        <a:t> MUNICIPAL – Resolução Nº 2/2018 COMET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     DIAGNÓSTICO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            PROGNÓSTICO</a:t>
                      </a:r>
                      <a:endParaRPr lang="pt-BR" sz="2000" b="1" dirty="0"/>
                    </a:p>
                  </a:txBody>
                  <a:tcPr/>
                </a:tc>
              </a:tr>
              <a:tr h="428663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C00000"/>
                          </a:solidFill>
                        </a:rPr>
                        <a:t>IDEB =</a:t>
                      </a:r>
                      <a:r>
                        <a:rPr lang="pt-BR" sz="2000" b="1" baseline="0" dirty="0" smtClean="0">
                          <a:solidFill>
                            <a:srgbClr val="C00000"/>
                          </a:solidFill>
                        </a:rPr>
                        <a:t> 6,0</a:t>
                      </a:r>
                      <a:endParaRPr lang="pt-BR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MÉDIA = 7,0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IDEB</a:t>
                      </a:r>
                      <a:r>
                        <a:rPr lang="pt-BR" sz="2000" b="1" baseline="0" dirty="0" smtClean="0"/>
                        <a:t> 2015 </a:t>
                      </a:r>
                    </a:p>
                    <a:p>
                      <a:r>
                        <a:rPr lang="pt-BR" sz="2000" b="1" baseline="0" dirty="0" smtClean="0"/>
                        <a:t>ANOS INICIAIS=....</a:t>
                      </a:r>
                    </a:p>
                    <a:p>
                      <a:r>
                        <a:rPr lang="pt-BR" sz="2000" b="1" baseline="0" dirty="0" smtClean="0"/>
                        <a:t>ANOS FINAIS= .....</a:t>
                      </a:r>
                    </a:p>
                    <a:p>
                      <a:endParaRPr lang="pt-BR" sz="2000" b="1" baseline="0" dirty="0" smtClean="0"/>
                    </a:p>
                    <a:p>
                      <a:r>
                        <a:rPr lang="pt-BR" sz="2000" b="1" baseline="0" dirty="0" smtClean="0"/>
                        <a:t>IDEB 2017</a:t>
                      </a:r>
                    </a:p>
                    <a:p>
                      <a:r>
                        <a:rPr lang="pt-BR" sz="2000" b="1" baseline="0" dirty="0" smtClean="0"/>
                        <a:t>ANOS INICIAIS = ....</a:t>
                      </a:r>
                    </a:p>
                    <a:p>
                      <a:r>
                        <a:rPr lang="pt-BR" sz="2000" b="1" baseline="0" dirty="0" smtClean="0"/>
                        <a:t>ANOS FINAIS= .......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Aluno sem aprendizado 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atitudes adequados,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terá dificuldade para prosseguir nos estudos,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acessar ao mercado de trabalho e será potencial autor ou vítima da crescente violência. A sociedade pagará mais impostos para assisti-lo ou mantê-lo encarcerados.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3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15.4.QUALIDADE</a:t>
            </a:r>
            <a:r>
              <a:rPr lang="pt-B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AÇÕES (SÍNTESE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CONSTANTES  </a:t>
            </a:r>
            <a:r>
              <a:rPr lang="pt-BR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DOCUMENTO “SUCESSO NA ESCOLA, NA VIDA E NO TRABALHO” (2º VERSÃO), COMPLEMENTADO PELO CURRÍCULO BASE DO TERRITÓRIO CATARINENSE </a:t>
            </a:r>
            <a:endParaRPr lang="pt-BR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218843"/>
              </p:ext>
            </p:extLst>
          </p:nvPr>
        </p:nvGraphicFramePr>
        <p:xfrm>
          <a:off x="107505" y="1329496"/>
          <a:ext cx="8928992" cy="548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368152"/>
                <a:gridCol w="1512168"/>
                <a:gridCol w="1656184"/>
                <a:gridCol w="1584175"/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1-ESFORÇO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2-REFORÇO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3-FOCO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4-MÉTODO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5-FAMÍLIAS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6-DISCIPLINA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Aumento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das</a:t>
                      </a: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exigências para aprovação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dos</a:t>
                      </a: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alunos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Aumento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das</a:t>
                      </a: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oportunidades de aprendizagem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Foco maior, de todos os professores, nas matérias estruturantes</a:t>
                      </a:r>
                      <a:r>
                        <a:rPr lang="pt-BR" sz="14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Qualificação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dos</a:t>
                      </a: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procedimentos didáticos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Oportunizar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inserção</a:t>
                      </a:r>
                      <a:r>
                        <a:rPr lang="pt-BR" sz="1600" b="1" baseline="0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das famílias no processo de aprendizagem</a:t>
                      </a: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Instituir disciplina preventiva e reparadora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 Media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7 (sete ) para aprovação dos alunos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baseline="0" dirty="0" err="1" smtClean="0">
                          <a:latin typeface="+mj-lt"/>
                          <a:cs typeface="Arial" pitchFamily="34" charset="0"/>
                        </a:rPr>
                        <a:t>RecuperaçãoContraturno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,</a:t>
                      </a:r>
                    </a:p>
                    <a:p>
                      <a:r>
                        <a:rPr lang="pt-BR" sz="1600" b="1" baseline="0" dirty="0" err="1" smtClean="0">
                          <a:latin typeface="+mj-lt"/>
                          <a:cs typeface="Arial" pitchFamily="34" charset="0"/>
                        </a:rPr>
                        <a:t>Pmalfa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 famílias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Leitura, escrita, interpretação e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4 operações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Planejamento: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 continuidades,</a:t>
                      </a:r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   problematizar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</a:t>
                      </a:r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pt-BR" sz="1600" b="1" dirty="0" err="1" smtClean="0">
                          <a:latin typeface="+mj-lt"/>
                          <a:cs typeface="Arial" pitchFamily="34" charset="0"/>
                        </a:rPr>
                        <a:t>historicizar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Assiduidade</a:t>
                      </a:r>
                    </a:p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Pontualidade, respeito, uso </a:t>
                      </a:r>
                    </a:p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do uniforme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15 Atitudes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que previnem e formam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1º e 2º anos do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E. F. </a:t>
                      </a:r>
                      <a:r>
                        <a:rPr lang="pt-BR" sz="1600" b="1" baseline="0" dirty="0" err="1" smtClean="0">
                          <a:latin typeface="+mj-lt"/>
                          <a:cs typeface="Arial" pitchFamily="34" charset="0"/>
                        </a:rPr>
                        <a:t>continuum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: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Diagnóstico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 frequência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Jornais para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professores e alunos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Avaliação: </a:t>
                      </a:r>
                    </a:p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Instrumento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 diagnóstico</a:t>
                      </a:r>
                      <a:endParaRPr lang="pt-BR" sz="1600" b="1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Assinar provas e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ajudar nos reforços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Contrato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Didático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Bases da leitura, escrita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 </a:t>
                      </a:r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matemática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Tarefas de casa,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diárias e corrigidas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Folha de São Paulo (1 ano gratuito )  e jornais Locais 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Conselho de Classe: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medir indicadores e intervir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Acompanhar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diariamente:</a:t>
                      </a:r>
                    </a:p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T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arefas de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casa e Educa web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Prevenção insuficiente ? ECA e C. P.</a:t>
                      </a:r>
                      <a:endParaRPr lang="pt-BR" sz="1600" b="1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845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Tarefas de casa diárias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Calendário de Provas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Dicionário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e </a:t>
                      </a:r>
                      <a:r>
                        <a:rPr lang="pt-BR" sz="1600" b="1" baseline="0" dirty="0" err="1" smtClean="0">
                          <a:latin typeface="+mj-lt"/>
                          <a:cs typeface="Arial" pitchFamily="34" charset="0"/>
                        </a:rPr>
                        <a:t>google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.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Tarefas</a:t>
                      </a:r>
                      <a:r>
                        <a:rPr lang="pt-BR" sz="1600" b="1" baseline="0" dirty="0" smtClean="0">
                          <a:latin typeface="+mj-lt"/>
                          <a:cs typeface="Arial" pitchFamily="34" charset="0"/>
                        </a:rPr>
                        <a:t> de casa  -Exercícios aula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Calendário de</a:t>
                      </a:r>
                    </a:p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Provas -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cobrar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latin typeface="+mj-lt"/>
                          <a:cs typeface="Arial" pitchFamily="34" charset="0"/>
                        </a:rPr>
                        <a:t>Canto dos Hinos  </a:t>
                      </a:r>
                      <a:endParaRPr lang="pt-BR" sz="1600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5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15.5.A ESCOLA PRECISA SABER ONDE ESTÁ E ONDE PRECISA CHEGAR.</a:t>
            </a:r>
            <a:endParaRPr lang="pt-B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3106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24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pt-BR" sz="2800" b="1" dirty="0" smtClean="0">
                <a:ea typeface="+mn-ea"/>
                <a:cs typeface="+mn-cs"/>
              </a:rPr>
              <a:t>15.6. QUALIDADE</a:t>
            </a:r>
            <a: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  <a:t>: Caminhos que a Escola precisa percorrer para ir </a:t>
            </a:r>
            <a:r>
              <a:rPr lang="pt-BR" sz="2800" b="1" dirty="0">
                <a:solidFill>
                  <a:srgbClr val="C00000"/>
                </a:solidFill>
                <a:ea typeface="+mn-ea"/>
                <a:cs typeface="+mn-cs"/>
              </a:rPr>
              <a:t>d</a:t>
            </a:r>
            <a: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  <a:t>o Currículo Base do </a:t>
            </a:r>
            <a:r>
              <a:rPr lang="pt-BR" sz="2800" b="1" dirty="0">
                <a:solidFill>
                  <a:srgbClr val="C00000"/>
                </a:solidFill>
                <a:ea typeface="+mn-ea"/>
                <a:cs typeface="+mn-cs"/>
              </a:rPr>
              <a:t>T</a:t>
            </a:r>
            <a: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  <a:t>erritório Catarinense ao Projeto Pedagógico e a </a:t>
            </a:r>
            <a:r>
              <a:rPr lang="pt-BR" sz="2800" b="1" dirty="0">
                <a:solidFill>
                  <a:srgbClr val="C00000"/>
                </a:solidFill>
                <a:ea typeface="+mn-ea"/>
                <a:cs typeface="+mn-cs"/>
              </a:rPr>
              <a:t>sala de </a:t>
            </a:r>
            <a:r>
              <a:rPr lang="pt-BR" sz="2800" b="1" dirty="0" smtClean="0">
                <a:solidFill>
                  <a:srgbClr val="C00000"/>
                </a:solidFill>
                <a:ea typeface="+mn-ea"/>
                <a:cs typeface="+mn-cs"/>
              </a:rPr>
              <a:t>aula.</a:t>
            </a:r>
            <a:r>
              <a:rPr lang="pt-BR" sz="28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pt-BR" sz="28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Relembrando: É </a:t>
            </a:r>
            <a:r>
              <a:rPr lang="pt-BR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preciso </a:t>
            </a:r>
            <a:r>
              <a:rPr lang="pt-B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desenvolver ensino </a:t>
            </a:r>
            <a:r>
              <a:rPr lang="pt-BR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 todos aprendam. O que fizemos até agora – </a:t>
            </a:r>
            <a:r>
              <a:rPr lang="pt-B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reprovação em massa </a:t>
            </a:r>
            <a:r>
              <a:rPr lang="pt-BR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 aprovação sem aprendizado – contribuiu para excluir os mais pobres da </a:t>
            </a:r>
            <a:r>
              <a:rPr lang="pt-B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escola e  </a:t>
            </a:r>
            <a:r>
              <a:rPr lang="pt-BR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manter a desigualdade social e o Brasil </a:t>
            </a:r>
            <a:r>
              <a:rPr lang="pt-BR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 subdesenvolvimento.</a:t>
            </a:r>
          </a:p>
          <a:p>
            <a:pPr algn="just"/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Só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a prática da escola vai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mostrar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se a elaboração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do currículo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foi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adequada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se vai  trazer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aprendizados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importantes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pt-B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professor é decisivo para implementação dos currículos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. É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preciso: 1)formação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continuada em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serviço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acompanhamento por meio de instrumentos;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onitoramento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da aprendizagem, com avaliações diagnósticas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    periódicas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que permitirão que os educadores olhem para suas escolas e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    entendam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o que precisa ser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melhorado ou modificado;</a:t>
            </a:r>
          </a:p>
          <a:p>
            <a:pPr marL="0" indent="0" algn="just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     3) Elaboração de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materiais que apoiem a ação do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professor, abordando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o </a:t>
            </a:r>
            <a:endParaRPr lang="pt-B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    que 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os livros didáticos não têm. </a:t>
            </a:r>
            <a:endParaRPr lang="pt-B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Implementação de avaliação municipal e/ou estadual conectada com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o currículo.</a:t>
            </a:r>
          </a:p>
          <a:p>
            <a:pPr marL="0" indent="0" algn="just"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pt-BR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613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15.7.QUALIDADE:</a:t>
            </a:r>
            <a:r>
              <a:rPr lang="pt-BR" sz="2800" b="1" dirty="0" smtClean="0">
                <a:solidFill>
                  <a:srgbClr val="C00000"/>
                </a:solidFill>
              </a:rPr>
              <a:t> O currículo na prática em sala de aula - formação integral do aluno - exige que a Escola e o professor respondam pelo menos cinco perguntas: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algn="just"/>
            <a:r>
              <a:rPr lang="pt-BR" sz="1800" b="1" i="1" dirty="0" smtClean="0">
                <a:solidFill>
                  <a:prstClr val="black"/>
                </a:solidFill>
              </a:rPr>
              <a:t>Quais </a:t>
            </a:r>
            <a:r>
              <a:rPr lang="pt-BR" sz="1800" b="1" i="1" dirty="0" smtClean="0">
                <a:solidFill>
                  <a:srgbClr val="C00000"/>
                </a:solidFill>
              </a:rPr>
              <a:t>saberes</a:t>
            </a:r>
            <a:r>
              <a:rPr lang="pt-BR" sz="1800" b="1" i="1" dirty="0" smtClean="0">
                <a:solidFill>
                  <a:prstClr val="black"/>
                </a:solidFill>
              </a:rPr>
              <a:t> </a:t>
            </a:r>
            <a:r>
              <a:rPr lang="pt-BR" sz="1800" b="1" i="1" dirty="0">
                <a:solidFill>
                  <a:prstClr val="black"/>
                </a:solidFill>
              </a:rPr>
              <a:t>os alunos precisam </a:t>
            </a:r>
            <a:r>
              <a:rPr lang="pt-BR" sz="1800" b="1" i="1" dirty="0" smtClean="0">
                <a:solidFill>
                  <a:prstClr val="black"/>
                </a:solidFill>
              </a:rPr>
              <a:t>ter em cada série e </a:t>
            </a:r>
            <a:r>
              <a:rPr lang="pt-BR" sz="1800" b="1" i="1" dirty="0">
                <a:solidFill>
                  <a:prstClr val="black"/>
                </a:solidFill>
              </a:rPr>
              <a:t>ao final de sua trajetória na nossa escola?</a:t>
            </a:r>
          </a:p>
          <a:p>
            <a:pPr lvl="0" algn="just"/>
            <a:endParaRPr lang="pt-BR" sz="1800" b="1" i="1" dirty="0" smtClean="0">
              <a:solidFill>
                <a:prstClr val="black"/>
              </a:solidFill>
            </a:endParaRPr>
          </a:p>
          <a:p>
            <a:pPr lvl="0" algn="just"/>
            <a:r>
              <a:rPr lang="pt-BR" sz="1800" b="1" i="1" dirty="0" smtClean="0">
                <a:solidFill>
                  <a:prstClr val="black"/>
                </a:solidFill>
              </a:rPr>
              <a:t>Quais </a:t>
            </a:r>
            <a:r>
              <a:rPr lang="pt-BR" sz="1800" b="1" i="1" dirty="0" smtClean="0">
                <a:solidFill>
                  <a:srgbClr val="C00000"/>
                </a:solidFill>
              </a:rPr>
              <a:t>atividades</a:t>
            </a:r>
            <a:r>
              <a:rPr lang="pt-BR" sz="1800" b="1" i="1" dirty="0" smtClean="0">
                <a:solidFill>
                  <a:prstClr val="black"/>
                </a:solidFill>
              </a:rPr>
              <a:t> </a:t>
            </a:r>
            <a:r>
              <a:rPr lang="pt-BR" sz="1800" b="1" i="1" dirty="0">
                <a:solidFill>
                  <a:prstClr val="black"/>
                </a:solidFill>
              </a:rPr>
              <a:t>precisam ser desencadeadas (problematização) para que os alunos possam se apropriar dos </a:t>
            </a:r>
            <a:r>
              <a:rPr lang="pt-BR" sz="1800" b="1" i="1" dirty="0">
                <a:solidFill>
                  <a:srgbClr val="C00000"/>
                </a:solidFill>
              </a:rPr>
              <a:t>saberes </a:t>
            </a:r>
            <a:r>
              <a:rPr lang="pt-BR" sz="1800" b="1" i="1" dirty="0">
                <a:solidFill>
                  <a:prstClr val="black"/>
                </a:solidFill>
              </a:rPr>
              <a:t>elencados?</a:t>
            </a:r>
          </a:p>
          <a:p>
            <a:pPr algn="just"/>
            <a:endParaRPr lang="pt-BR" sz="1800" b="1" i="1" dirty="0" smtClean="0">
              <a:solidFill>
                <a:prstClr val="black"/>
              </a:solidFill>
            </a:endParaRPr>
          </a:p>
          <a:p>
            <a:pPr algn="just"/>
            <a:r>
              <a:rPr lang="pt-BR" sz="1800" b="1" i="1" dirty="0" smtClean="0">
                <a:solidFill>
                  <a:prstClr val="black"/>
                </a:solidFill>
              </a:rPr>
              <a:t>Quais </a:t>
            </a:r>
            <a:r>
              <a:rPr lang="pt-BR" sz="1800" b="1" i="1" dirty="0">
                <a:solidFill>
                  <a:prstClr val="black"/>
                </a:solidFill>
              </a:rPr>
              <a:t>áreas de conhecimento e componentes curricular  (</a:t>
            </a:r>
            <a:r>
              <a:rPr lang="pt-BR" sz="1800" b="1" i="1" dirty="0" err="1">
                <a:solidFill>
                  <a:prstClr val="black"/>
                </a:solidFill>
              </a:rPr>
              <a:t>historicização</a:t>
            </a:r>
            <a:r>
              <a:rPr lang="pt-BR" sz="1800" b="1" i="1" dirty="0">
                <a:solidFill>
                  <a:prstClr val="black"/>
                </a:solidFill>
              </a:rPr>
              <a:t> – interdisciplinaridade</a:t>
            </a:r>
            <a:r>
              <a:rPr lang="pt-BR" sz="1800" b="1" i="1" dirty="0" smtClean="0">
                <a:solidFill>
                  <a:prstClr val="black"/>
                </a:solidFill>
              </a:rPr>
              <a:t>) </a:t>
            </a:r>
            <a:r>
              <a:rPr lang="pt-BR" sz="1800" b="1" i="1" dirty="0">
                <a:solidFill>
                  <a:prstClr val="black"/>
                </a:solidFill>
              </a:rPr>
              <a:t>poderão colaborar na </a:t>
            </a:r>
            <a:r>
              <a:rPr lang="pt-BR" sz="1800" b="1" i="1" dirty="0">
                <a:solidFill>
                  <a:srgbClr val="C00000"/>
                </a:solidFill>
              </a:rPr>
              <a:t>formação integral do aluno </a:t>
            </a:r>
            <a:r>
              <a:rPr lang="pt-BR" sz="1800" b="1" i="1" dirty="0">
                <a:solidFill>
                  <a:prstClr val="black"/>
                </a:solidFill>
              </a:rPr>
              <a:t>em nossa escola </a:t>
            </a:r>
            <a:r>
              <a:rPr lang="pt-BR" sz="1800" b="1" i="1" dirty="0" smtClean="0">
                <a:solidFill>
                  <a:prstClr val="black"/>
                </a:solidFill>
              </a:rPr>
              <a:t>?</a:t>
            </a:r>
            <a:r>
              <a:rPr lang="pt-BR" sz="1800" b="1" i="1" dirty="0"/>
              <a:t> </a:t>
            </a:r>
            <a:endParaRPr lang="pt-BR" sz="1800" b="1" i="1" dirty="0" smtClean="0"/>
          </a:p>
          <a:p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3400" b="1" i="1" dirty="0" smtClean="0"/>
              <a:t>Quais </a:t>
            </a:r>
            <a:r>
              <a:rPr lang="pt-BR" sz="3400" b="1" i="1" dirty="0" smtClean="0">
                <a:solidFill>
                  <a:srgbClr val="C00000"/>
                </a:solidFill>
              </a:rPr>
              <a:t>saberes </a:t>
            </a:r>
            <a:r>
              <a:rPr lang="pt-BR" sz="3400" b="1" i="1" dirty="0" smtClean="0"/>
              <a:t>estão </a:t>
            </a:r>
            <a:r>
              <a:rPr lang="pt-BR" sz="3400" b="1" i="1" dirty="0"/>
              <a:t>elencados nas </a:t>
            </a:r>
            <a:r>
              <a:rPr lang="pt-BR" sz="3400" b="1" i="1" dirty="0">
                <a:solidFill>
                  <a:srgbClr val="C00000"/>
                </a:solidFill>
              </a:rPr>
              <a:t>Competências (geral da BNCC e específica da disciplina</a:t>
            </a:r>
            <a:r>
              <a:rPr lang="pt-BR" sz="3400" b="1" i="1" dirty="0" smtClean="0">
                <a:solidFill>
                  <a:srgbClr val="C00000"/>
                </a:solidFill>
              </a:rPr>
              <a:t>) </a:t>
            </a:r>
            <a:r>
              <a:rPr lang="pt-BR" sz="3400" b="1" i="1" dirty="0" smtClean="0"/>
              <a:t>e que o aluno deve desenvolver em nossa escola?</a:t>
            </a:r>
            <a:endParaRPr lang="pt-BR" sz="3400" b="1" i="1" dirty="0"/>
          </a:p>
          <a:p>
            <a:pPr algn="just"/>
            <a:endParaRPr lang="pt-BR" sz="3400" b="1" i="1" dirty="0" smtClean="0"/>
          </a:p>
          <a:p>
            <a:pPr algn="just"/>
            <a:r>
              <a:rPr lang="pt-BR" sz="3400" b="1" i="1" dirty="0" smtClean="0"/>
              <a:t>Quais </a:t>
            </a:r>
            <a:r>
              <a:rPr lang="pt-BR" sz="3400" b="1" i="1" dirty="0">
                <a:solidFill>
                  <a:srgbClr val="C00000"/>
                </a:solidFill>
              </a:rPr>
              <a:t>atividades</a:t>
            </a:r>
            <a:r>
              <a:rPr lang="pt-BR" sz="3400" b="1" i="1" dirty="0"/>
              <a:t> precisam ser desenvolvidas para que as </a:t>
            </a:r>
            <a:r>
              <a:rPr lang="pt-BR" sz="3400" b="1" i="1" dirty="0">
                <a:solidFill>
                  <a:srgbClr val="C00000"/>
                </a:solidFill>
              </a:rPr>
              <a:t>competências (geral da BNCC e específica da disciplina)</a:t>
            </a:r>
            <a:r>
              <a:rPr lang="pt-BR" sz="3400" b="1" i="1" dirty="0"/>
              <a:t> sejam atendidas ao longo da escolaridade </a:t>
            </a:r>
            <a:r>
              <a:rPr lang="pt-BR" sz="3400" b="1" i="1" dirty="0" smtClean="0"/>
              <a:t>básica do aluno?</a:t>
            </a:r>
            <a:endParaRPr lang="pt-BR" sz="3400" b="1" i="1" dirty="0"/>
          </a:p>
          <a:p>
            <a:pPr lvl="0" algn="just"/>
            <a:endParaRPr lang="pt-BR" sz="3400" b="1" dirty="0">
              <a:solidFill>
                <a:prstClr val="black"/>
              </a:solidFill>
            </a:endParaRP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549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15.9.DIMENSÃO PEDAGÓGICA-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QUALIDADE: </a:t>
            </a:r>
            <a:r>
              <a:rPr lang="pt-B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APROVAÇÃO/REPROVAÇÃO</a:t>
            </a:r>
            <a:endParaRPr lang="pt-B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367192"/>
              </p:ext>
            </p:extLst>
          </p:nvPr>
        </p:nvGraphicFramePr>
        <p:xfrm>
          <a:off x="467544" y="1340768"/>
          <a:ext cx="8003232" cy="450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376264"/>
                <a:gridCol w="1440160"/>
                <a:gridCol w="2602632"/>
              </a:tblGrid>
              <a:tr h="755497"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</a:t>
                      </a:r>
                      <a:r>
                        <a:rPr lang="pt-BR" baseline="0" dirty="0" smtClean="0"/>
                        <a:t>  </a:t>
                      </a:r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(Levantar a media de reprovação por disciplina e série no ano anterior)</a:t>
                      </a:r>
                      <a:endParaRPr lang="pt-BR" sz="2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dirty="0" smtClean="0"/>
                        <a:t>-Reprovação é a principal causa </a:t>
                      </a:r>
                      <a:r>
                        <a:rPr lang="pt-BR" sz="2000" b="1" dirty="0" err="1" smtClean="0"/>
                        <a:t>intra</a:t>
                      </a:r>
                      <a:r>
                        <a:rPr lang="pt-BR" sz="2000" b="1" dirty="0" smtClean="0"/>
                        <a:t> escolar de evasão. </a:t>
                      </a:r>
                    </a:p>
                    <a:p>
                      <a:pPr algn="just"/>
                      <a:r>
                        <a:rPr lang="pt-BR" sz="2000" b="1" dirty="0" smtClean="0"/>
                        <a:t>-A</a:t>
                      </a:r>
                      <a:r>
                        <a:rPr lang="pt-BR" sz="2000" b="1" baseline="0" dirty="0" smtClean="0"/>
                        <a:t>lunos repetentes são os que apresentam maiores dificuldades. Custam retrabalho, mais espaço físico e mais recursos da municipalidade.</a:t>
                      </a:r>
                      <a:endParaRPr lang="pt-BR" sz="2000" b="1" dirty="0" smtClean="0"/>
                    </a:p>
                    <a:p>
                      <a:pPr algn="just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(Decidir</a:t>
                      </a:r>
                      <a:r>
                        <a:rPr lang="pt-BR" sz="2000" b="1" baseline="0" dirty="0" smtClean="0"/>
                        <a:t> meta quantitativa para o ano em curso)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-MELHORAR o ENSINO e a APRENDIZAGEM (ver qualidade, na dimensão pedagógica). Jamais por meio da Aprovação Compulsória.</a:t>
                      </a:r>
                    </a:p>
                    <a:p>
                      <a:pPr algn="just"/>
                      <a:r>
                        <a:rPr lang="pt-BR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-O Coletivo da Escola decide outras ações.</a:t>
                      </a:r>
                      <a:endParaRPr lang="pt-BR" sz="2000" b="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39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SUMÁRIO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(De acordo com os complementos de cada escola)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 ATITUDES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34526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223224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Vivência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na escola, das atitudes exigidas pelo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mercado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trabalho e pela boa convivência social.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PISA detectou que alunos brasileiros estão na 53º posição entre os de 64 países. E que 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50% não compreendem o que leem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São os mais indisciplinados. 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80% dos estagiários são demitidos (IEL), devido à falta de comportamentos que deveriam ser aprendidos em casa e na escola.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800" b="1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Sem atitudes exigidas</a:t>
                      </a:r>
                      <a:r>
                        <a:rPr lang="pt-BR" b="1" baseline="0" dirty="0" smtClean="0"/>
                        <a:t> pelo mercado de trabalho e pela boa convivência social,</a:t>
                      </a:r>
                      <a:r>
                        <a:rPr lang="pt-BR" b="1" dirty="0" smtClean="0"/>
                        <a:t> alunos serão</a:t>
                      </a:r>
                      <a:r>
                        <a:rPr lang="pt-BR" b="1" baseline="0" dirty="0" smtClean="0"/>
                        <a:t> excluídos do trabalho e da convivência social</a:t>
                      </a:r>
                      <a:r>
                        <a:rPr lang="pt-BR" baseline="0" dirty="0" smtClean="0"/>
                        <a:t>. </a:t>
                      </a:r>
                      <a:r>
                        <a:rPr lang="pt-BR" b="1" baseline="0" dirty="0" smtClean="0"/>
                        <a:t>Sociedade pagará mais impostos para assisti-los ou mantê-los encarcerados.</a:t>
                      </a:r>
                      <a:endParaRPr lang="pt-BR" b="1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Praticar com os alunos as</a:t>
                      </a: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15 regras do texto ‘Ensino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por</a:t>
                      </a: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meio de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Atitudes’</a:t>
                      </a: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(anexo).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 a prevenção for insuficiente utilizar o ECA e o Código Penal.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 O Coletivo da Escola decide outras ações. 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6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17.DIMENSÃO PEDAGÓGICA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FALTAS DOS ALUNOS</a:t>
            </a:r>
            <a:endParaRPr lang="pt-BR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45292"/>
              </p:ext>
            </p:extLst>
          </p:nvPr>
        </p:nvGraphicFramePr>
        <p:xfrm>
          <a:off x="457200" y="1375008"/>
          <a:ext cx="8147248" cy="543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656184"/>
                <a:gridCol w="936104"/>
                <a:gridCol w="3960440"/>
              </a:tblGrid>
              <a:tr h="683488"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          AÇÕES</a:t>
                      </a:r>
                      <a:endParaRPr lang="pt-BR" dirty="0"/>
                    </a:p>
                  </a:txBody>
                  <a:tcPr/>
                </a:tc>
              </a:tr>
              <a:tr h="4682872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/>
                        <a:t>(Levantar</a:t>
                      </a:r>
                      <a:r>
                        <a:rPr lang="pt-BR" sz="1800" b="1" baseline="0" dirty="0" smtClean="0"/>
                        <a:t> a media de faltas dos alunos no ano anterior)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Faltas dos alunos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descontinuam a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aprendizagem e constituem 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péssimo hábito que lhe custará o emprego.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(o coletivo da escola</a:t>
                      </a:r>
                      <a:r>
                        <a:rPr lang="pt-BR" sz="1800" b="1" baseline="0" dirty="0" smtClean="0"/>
                        <a:t> decide,</a:t>
                      </a:r>
                      <a:r>
                        <a:rPr lang="pt-BR" sz="1800" b="1" dirty="0" smtClean="0"/>
                        <a:t> junto com os alunos, a media de faltas que</a:t>
                      </a:r>
                      <a:r>
                        <a:rPr lang="pt-BR" sz="1800" b="1" baseline="0" dirty="0" smtClean="0"/>
                        <a:t> não compromete o ensino</a:t>
                      </a:r>
                      <a:r>
                        <a:rPr lang="pt-BR" sz="1800" b="1" dirty="0" smtClean="0"/>
                        <a:t>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 smtClean="0"/>
                        <a:t>Se as faltas forem motivadas por dificuldade para acompanhar as aulas, m</a:t>
                      </a:r>
                      <a:r>
                        <a:rPr lang="pt-BR" sz="1800" b="1" dirty="0" smtClean="0"/>
                        <a:t>elhorar o ensino e garantir retrabalho</a:t>
                      </a:r>
                      <a:r>
                        <a:rPr lang="pt-BR" sz="1800" b="1" baseline="0" dirty="0" smtClean="0"/>
                        <a:t> imediato (recuperação e reforço) dos conteúdos não aprendidos.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 smtClean="0"/>
                        <a:t> -Se motivadas por negligência, orientar as famílias e/ou acionar o Conselho Tutelar e Promotoria da Infância .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sz="1800" b="1" baseline="0" dirty="0" smtClean="0"/>
                        <a:t>-Prevenir e combater o </a:t>
                      </a:r>
                      <a:r>
                        <a:rPr lang="pt-BR" sz="1800" b="1" baseline="0" dirty="0" err="1" smtClean="0"/>
                        <a:t>bullying</a:t>
                      </a:r>
                      <a:r>
                        <a:rPr lang="pt-BR" sz="1800" b="1" baseline="0" dirty="0" smtClean="0"/>
                        <a:t> .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pt-BR" sz="1800" b="1" baseline="0" dirty="0" smtClean="0"/>
                        <a:t>-investigar causas do desgosto pela escola.</a:t>
                      </a:r>
                      <a:endParaRPr lang="pt-BR" sz="1800" b="1" dirty="0" smtClean="0"/>
                    </a:p>
                    <a:p>
                      <a:r>
                        <a:rPr lang="pt-BR" sz="1800" dirty="0" smtClean="0"/>
                        <a:t>-</a:t>
                      </a:r>
                      <a:r>
                        <a:rPr lang="pt-BR" sz="1800" b="1" dirty="0" smtClean="0"/>
                        <a:t>Orientar</a:t>
                      </a:r>
                      <a:r>
                        <a:rPr lang="pt-BR" sz="1800" b="1" baseline="0" dirty="0" smtClean="0"/>
                        <a:t>  alunos e pais para prevenir gravidez precoce e bebidas alcoólicas que levam ao uso de outras drogas.</a:t>
                      </a:r>
                    </a:p>
                    <a:p>
                      <a:r>
                        <a:rPr lang="pt-BR" sz="1800" b="1" baseline="0" dirty="0" smtClean="0"/>
                        <a:t>- O coletivo da Escola decide outras ações.</a:t>
                      </a:r>
                    </a:p>
                    <a:p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41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18.DIMENSÃO PEDAGÓGICA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ADMINISTRATIVA/PESSOAL:</a:t>
            </a:r>
            <a:b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PROFESSORES </a:t>
            </a:r>
            <a:r>
              <a:rPr lang="pt-BR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ACTs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739937"/>
              </p:ext>
            </p:extLst>
          </p:nvPr>
        </p:nvGraphicFramePr>
        <p:xfrm>
          <a:off x="457200" y="1600200"/>
          <a:ext cx="8003232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2005880"/>
                <a:gridCol w="1224136"/>
                <a:gridCol w="317869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C00000"/>
                          </a:solidFill>
                        </a:rPr>
                        <a:t>(levantar</a:t>
                      </a:r>
                      <a:r>
                        <a:rPr lang="pt-BR" sz="2000" b="1" baseline="0" dirty="0" smtClean="0">
                          <a:solidFill>
                            <a:srgbClr val="C00000"/>
                          </a:solidFill>
                        </a:rPr>
                        <a:t> o percentual de professores </a:t>
                      </a:r>
                      <a:r>
                        <a:rPr lang="pt-BR" sz="2000" b="1" baseline="0" dirty="0" err="1" smtClean="0">
                          <a:solidFill>
                            <a:srgbClr val="C00000"/>
                          </a:solidFill>
                        </a:rPr>
                        <a:t>ACTs</a:t>
                      </a:r>
                      <a:r>
                        <a:rPr lang="pt-BR" sz="2000" b="1" baseline="0" dirty="0" smtClean="0">
                          <a:solidFill>
                            <a:srgbClr val="C00000"/>
                          </a:solidFill>
                        </a:rPr>
                        <a:t> , com relação aos efetivos , no ano anterior) </a:t>
                      </a:r>
                      <a:endParaRPr lang="pt-BR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quantidade de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professores </a:t>
                      </a:r>
                      <a:r>
                        <a:rPr lang="pt-B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ACTs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contribui para   descontinuar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aprendizagem e o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funcionamento da escola.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(Decidir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o número de professores </a:t>
                      </a:r>
                      <a:r>
                        <a:rPr lang="pt-BR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ACTs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 o ano em curso)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-Efetivar professores (por meio de concurso), considerando a transição demográfica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a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situação orçamentária do município.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Instituir formas de descontinuar contrato de efetivos que após orientações  descumprem leis, orientações da FME e decisões coletivas do PPP.</a:t>
                      </a:r>
                    </a:p>
                    <a:p>
                      <a:pPr algn="just"/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 coletivo da Escola decide outras ações. 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42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19. DIMENSÃO PEDAGÓGICA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ADMINISTRATIVA/PESSOAL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CAPACITAÇÃO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599227"/>
              </p:ext>
            </p:extLst>
          </p:nvPr>
        </p:nvGraphicFramePr>
        <p:xfrm>
          <a:off x="457200" y="1600200"/>
          <a:ext cx="8003232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10544"/>
                <a:gridCol w="1800200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 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         </a:t>
                      </a:r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Fazer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histórico das capacitações no ano anterior.</a:t>
                      </a:r>
                      <a:endParaRPr lang="pt-B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 capacitações adequadas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acompanhamento dos professores,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dificilmente as metas elencadas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Projeto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serão alcançadas.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Concretizar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as metas da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DIMENSÃO PEDAGÓGICA </a:t>
                      </a:r>
                    </a:p>
                    <a:p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-Capacitar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acompanhar, por meio de instrumentos,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 profissionais que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atuam na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escola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Pagar</a:t>
                      </a:r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bônus p/ toda escola que se supera na  Prova Brasil ou em outra avaliação?</a:t>
                      </a:r>
                    </a:p>
                    <a:p>
                      <a:r>
                        <a:rPr lang="pt-BR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 O coletivo da escola decide outras ações.</a:t>
                      </a: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43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 DIMENSÃO PEDAGÓGICA ADMINISTRATIVA/PESSOAL: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FALTAS DOS PROFESSORES </a:t>
            </a:r>
            <a:r>
              <a:rPr lang="pt-B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pt-B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7787"/>
              </p:ext>
            </p:extLst>
          </p:nvPr>
        </p:nvGraphicFramePr>
        <p:xfrm>
          <a:off x="457200" y="1600200"/>
          <a:ext cx="8147248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106688"/>
                <a:gridCol w="172819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DIAGNÓSTICO  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     </a:t>
                      </a:r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</a:t>
                      </a:r>
                      <a:r>
                        <a:rPr lang="pt-BR" baseline="0" dirty="0" smtClean="0"/>
                        <a:t>       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pt-BR" baseline="0" dirty="0" smtClean="0"/>
                        <a:t>  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Levantar a media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falta dos professores no ano anterior.</a:t>
                      </a:r>
                      <a:endParaRPr lang="pt-BR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Faltas dos professores constituem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pior exemplo que a escola pode ensinar (vai custar o emprego do aluno, futuro trabalhador). D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escontinua 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defasa  irremediavelmente 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aprendizagem. Desorganiza a escola. Desestimula os bons alunos e impõe gastos com substitutos que poderiam ser adicionados aos salários de todos.</a:t>
                      </a:r>
                      <a:endParaRPr lang="pt-BR" sz="2000" b="1" dirty="0" smtClean="0"/>
                    </a:p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Decidir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media de faltas  dos professores, no ano em curso, que não compromete o ensino e a aprendiza</a:t>
                      </a:r>
                    </a:p>
                    <a:p>
                      <a:r>
                        <a:rPr lang="pt-BR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gem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Comprometimento, cumprimento da lei,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junta médica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-Prêmio assiduidade ou</a:t>
                      </a:r>
                      <a:r>
                        <a:rPr lang="pt-BR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outros</a:t>
                      </a:r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O coletivo da Escola decide outras ações</a:t>
                      </a:r>
                      <a:r>
                        <a:rPr lang="pt-BR" sz="20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>
                <a:solidFill>
                  <a:srgbClr val="C00000"/>
                </a:solidFill>
              </a:rPr>
              <a:pPr/>
              <a:t>44</a:t>
            </a:fld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21.GESTÃO DEMOCRÁTICA E PARTICIPATIVA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Descrever o </a:t>
            </a:r>
            <a:r>
              <a:rPr lang="pt-BR" b="1" dirty="0"/>
              <a:t>que a </a:t>
            </a:r>
            <a:r>
              <a:rPr lang="pt-BR" b="1" dirty="0" smtClean="0"/>
              <a:t>Escola pretende implementar </a:t>
            </a:r>
            <a:r>
              <a:rPr lang="pt-BR" b="1" dirty="0"/>
              <a:t>para desenvolver a </a:t>
            </a:r>
            <a:r>
              <a:rPr lang="pt-BR" b="1" dirty="0" smtClean="0"/>
              <a:t>gestão participativa (Grêmio </a:t>
            </a:r>
            <a:r>
              <a:rPr lang="pt-BR" b="1" dirty="0"/>
              <a:t>estudantil</a:t>
            </a:r>
            <a:r>
              <a:rPr lang="pt-BR" b="1" dirty="0" smtClean="0"/>
              <a:t>, APP, </a:t>
            </a:r>
            <a:r>
              <a:rPr lang="pt-BR" b="1" dirty="0"/>
              <a:t>C</a:t>
            </a:r>
            <a:r>
              <a:rPr lang="pt-BR" b="1" dirty="0" smtClean="0"/>
              <a:t>onselho Deliberativo, </a:t>
            </a:r>
            <a:r>
              <a:rPr lang="pt-BR" b="1" dirty="0"/>
              <a:t>C</a:t>
            </a:r>
            <a:r>
              <a:rPr lang="pt-BR" b="1" dirty="0" smtClean="0"/>
              <a:t>âmara </a:t>
            </a:r>
            <a:r>
              <a:rPr lang="pt-BR" b="1" dirty="0"/>
              <a:t>M</a:t>
            </a:r>
            <a:r>
              <a:rPr lang="pt-BR" b="1" dirty="0" smtClean="0"/>
              <a:t>irim, </a:t>
            </a:r>
            <a:r>
              <a:rPr lang="pt-BR" b="1" dirty="0"/>
              <a:t>entre outros).</a:t>
            </a:r>
          </a:p>
          <a:p>
            <a:pPr algn="just"/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0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22.DIMENSÃO ADMINISTRATIVA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ESTRUTURA </a:t>
            </a:r>
            <a:r>
              <a:rPr lang="pt-B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FÍSICA DA </a:t>
            </a:r>
            <a:r>
              <a:rPr lang="pt-B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ESCOLA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Resolução CNE /CP nº 2/2017, Art. 5º, §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1º que aprova a BNCC)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901589"/>
              </p:ext>
            </p:extLst>
          </p:nvPr>
        </p:nvGraphicFramePr>
        <p:xfrm>
          <a:off x="457200" y="1600200"/>
          <a:ext cx="8219256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975088"/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coletivo da Escola responde se a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estrutura física (da escola) contribui para cumprir as metas  de acesso, permanência e qualidade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Estrutura física inadequada dificulta a concretização das metas referentes ao acesso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permanência, com sucesso, dos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alunos na Escola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Estrutura física da escola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adequada para cumprir as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metas de acesso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permanência dos alunos,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 sucesso, com sucesso, na escola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Investir o previsto na Lei e instituir parcerias com governos (municipal, estadual e federal), comunidade e iniciativa privada,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com o objetivo de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concretizar as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metas de acesso, permanência e qualidade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 coletivo da escola decide outras ações.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46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23.DIMENSÃO ADMINISTRATIVA</a:t>
            </a:r>
            <a:b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MANUTENÇÃO DA ESCOLA 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72957"/>
              </p:ext>
            </p:extLst>
          </p:nvPr>
        </p:nvGraphicFramePr>
        <p:xfrm>
          <a:off x="457200" y="1600200"/>
          <a:ext cx="8003232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376264"/>
                <a:gridCol w="136815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DIAGNÓSTICO</a:t>
                      </a:r>
                    </a:p>
                    <a:p>
                      <a:r>
                        <a:rPr lang="pt-BR" dirty="0" smtClean="0"/>
                        <a:t> 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PROGNÓSTICO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 </a:t>
                      </a:r>
                      <a:r>
                        <a:rPr lang="pt-BR" dirty="0" smtClean="0"/>
                        <a:t>METAS 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         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coletivo da Escola responde se a m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anutenção (da escola)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está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adequada ao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cumprimento das metas de acesso, permanência e qualidade.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Diretor de Escola absorvido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pela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manutenção e pelo consumo (da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escola)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pouco se dedica à finalidade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 é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Pedagógico. </a:t>
                      </a:r>
                    </a:p>
                    <a:p>
                      <a:pPr algn="just"/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Quando o Diretor de Escola se dedicada mais ao Ensino o resultado positivo aparece no boletim do aluno. 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Prover a escola com  manutenção e consumo adequados.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-Investir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previsto em lei e instituir parcerias com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Governos (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municipal, estadual e federal),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comunidade e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iniciativa privada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objetivo de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prover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escolas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 manutenção e do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consumo.</a:t>
                      </a:r>
                    </a:p>
                    <a:p>
                      <a:pPr algn="just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coletivo da Escola decide outras ações.</a:t>
                      </a:r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47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24.DIMENSÃO FINANCEIRA 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effectLst/>
              </a:rPr>
              <a:t>Com base nas metas de acesso, permanência e qualidade, organizar Plano de captação de recursos e de investimento ( Por exemplo, PDDE, </a:t>
            </a:r>
            <a:r>
              <a:rPr lang="pt-BR" dirty="0" smtClean="0"/>
              <a:t>Festa Junina, </a:t>
            </a:r>
            <a:r>
              <a:rPr lang="pt-BR" dirty="0" smtClean="0">
                <a:effectLst/>
              </a:rPr>
              <a:t>Parcerias</a:t>
            </a:r>
            <a:r>
              <a:rPr lang="pt-BR" dirty="0" smtClean="0"/>
              <a:t>, </a:t>
            </a:r>
            <a:r>
              <a:rPr lang="pt-BR" dirty="0" smtClean="0">
                <a:effectLst/>
              </a:rPr>
              <a:t>Outros)</a:t>
            </a:r>
            <a:endParaRPr lang="pt-BR" dirty="0">
              <a:effectLst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48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25.</a:t>
            </a:r>
            <a:r>
              <a:rPr lang="pt-B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AVALIAÇÃO DO PROJETO POLÍTICO PEDAGÓGICO 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4400" b="1" dirty="0" smtClean="0"/>
              <a:t>Nos Conselhos de Classe, Reuniões Pedagógicas e, IMPRETERIVELMENTE, no início do ano letivo. O coletivo da escola deve verificar se as metas decididas coletivamente foram alcançadas. Onde não foram, verificar se o decidido foi concretizado com  a eficácia e, se necessário, aprimora – </a:t>
            </a:r>
            <a:r>
              <a:rPr lang="pt-BR" sz="4400" b="1" dirty="0" err="1" smtClean="0"/>
              <a:t>las</a:t>
            </a:r>
            <a:r>
              <a:rPr lang="pt-BR" sz="4400" b="1" dirty="0" smtClean="0"/>
              <a:t>. </a:t>
            </a:r>
          </a:p>
          <a:p>
            <a:pPr marL="0" indent="0" algn="just">
              <a:buNone/>
            </a:pPr>
            <a:endParaRPr lang="pt-BR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26. Outros projetos e decisões da escola</a:t>
            </a:r>
          </a:p>
          <a:p>
            <a:pPr algn="just">
              <a:buNone/>
            </a:pPr>
            <a:endParaRPr lang="pt-BR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pt-BR" sz="3600" b="1" dirty="0" smtClean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49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APRESENTAÇÃO (1)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documento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serviu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orientar a construção dos Planos de Gestão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Escolar que foram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eleitos por professores, pais, alunos e funcionários das escolas da Rede Municipal de Ensino de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Tubarão, em dezembro de 2019.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 Plano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vencedor será convertido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em Projeto Político Pedagógico, ficando o professor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proponente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Gestor Escolar por quatro anos. 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       Considerou-se o fato de que crianças e adolescentes fora da escola ou na escola, mas com atitudes ou rendimentos inadequados, salvo exceções, tendem a ser desempregados (o mercado de trabalho exige qualificação, disciplina e ética), autores ou vítimas da crescente violência (a cada 1% de aumento de jovens de 15 a 17 anos na escola, homicídios registrados num município caem 5,8% - revela pesquisa do Ipea e FGV).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sociedade perde produtividade e paga mais impostos para assisti-los ou mantê-los encarcerados.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É a receita da ruína de qualquer nação.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Havendo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aprendizado e atitudes adequadas, desde a educação infantil, estes aprendizes prosseguem nos estudos e, com maior facilidade, conquistam melhor trabalho e renda, consomem mais e pagam mais impostos.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7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27. REFERÊNCIAS</a:t>
            </a:r>
            <a:endParaRPr lang="pt-B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BRASIL. Constituição da República Federativa do Brasil 1988.</a:t>
            </a:r>
          </a:p>
          <a:p>
            <a:pPr lvl="0" algn="just">
              <a:buNone/>
            </a:pPr>
            <a:r>
              <a:rPr lang="pt-BR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BRASIL. Lei nº 9394/96. LEI DE DIRETRIZES E BASES DA </a:t>
            </a:r>
            <a:r>
              <a:rPr lang="pt-BR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EDUCAÇÃO.</a:t>
            </a:r>
            <a:endParaRPr lang="pt-BR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. Lei nº 13.005, de 25 de junho de 2014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Plano 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Nacional de Educação).</a:t>
            </a:r>
          </a:p>
          <a:p>
            <a:pPr marL="0" indent="0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BRASIL. Resolução  CNE/nº  2/2017 ( Aprova a Base Nacional Comum Curricular – BNCC)</a:t>
            </a:r>
          </a:p>
          <a:p>
            <a:pPr marL="0" indent="0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ESTATUTO DA CRIANÇA E DO ADOLESCENTE. Secretaria de Estado do Desenvolvimento Social e da Família. Florianópolis: 1999;</a:t>
            </a:r>
          </a:p>
          <a:p>
            <a:pPr algn="just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SANTA CATARINA. Resolução  CEE /SC Nº 070 /17/06/2019. ( institui e orienta a implantação do Currículo Base da Educação Infantil e do Ensino Fundamental  do Território Catarinense.</a:t>
            </a:r>
          </a:p>
          <a:p>
            <a:pPr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SILVA, Maurício da. O PPP das Escolas. Jornal da Cidade. Tubarão, Santa Catarina, 2005.</a:t>
            </a:r>
          </a:p>
          <a:p>
            <a:pPr algn="just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---------- Projeto Político Pedagógico, digitado, 2013.</a:t>
            </a:r>
          </a:p>
          <a:p>
            <a:pPr algn="just"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-----------Sucesso na Escola, na Vida e no Trabalho, digitado, 2018.</a:t>
            </a:r>
          </a:p>
          <a:p>
            <a:pPr algn="just"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b="1" smtClean="0">
                <a:solidFill>
                  <a:srgbClr val="C00000"/>
                </a:solidFill>
              </a:rPr>
              <a:pPr/>
              <a:t>50</a:t>
            </a:fld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APRESENTAÇÃO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transformados de pessoas que precisam da ajuda do poder público, mantido pelas citadas taxas, naquelas que podem ajudar. É o mais eficiente plano econômico e preventivo de segurança.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  Considerando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, também, a necessidade de implementar o Plano Nacional de Educação (Lei N. 13.005/25/06/2014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), a BNCC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 o Currículo Base do Território Catarinense (Resolução CEE /SC N. 070 /17/06/2019), este documento oferece subsídios para que a escola estude e decida, coletivamente, o que e como fazer para: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Oportunizar escola para todas as crianças a partir de quatro meses de idade.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Zerar os alunos desistentes e oportunizar retorno para os evadidos.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Elevar o aprendizado condizente dos alunos na Prova Brasil.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Diminuir a reprovação escolar (principal causa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intraescolar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de evasão), por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meio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da melhoria da aprendizagem.  Jamais via Aprovação Compulsória, que apenas posterga e recrudesce a exclusão.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3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APRESENTAÇÃO </a:t>
            </a:r>
            <a:r>
              <a:rPr lang="pt-B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(fim)</a:t>
            </a:r>
            <a: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5.Adequar 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as atitudes de professores e alunos às do mundo do trabalho e da boa convivência convencional.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6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. Reduzir faltas de alunos e professores, as quais dificultam, enormemente, o assimilar conteúdos e atitudes.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. Orientar (e/ou acionar judicialmente) os pais - em lugar de apenas acusá-los - para que ajudem na construção das boas atitudes e do rendimento escolar do(a) filho(a), evitando que dele tomem ciência somente no final do bimestre ou do ano letivo.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. Restringir o rodízio de professores </a:t>
            </a:r>
            <a:r>
              <a:rPr lang="pt-BR" sz="1800" dirty="0" err="1">
                <a:latin typeface="Times New Roman" pitchFamily="18" charset="0"/>
                <a:cs typeface="Times New Roman" pitchFamily="18" charset="0"/>
              </a:rPr>
              <a:t>ACTs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, absolutamente nocivo para o aprendizado.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. “Estabelecer estratégias de recuperação e de Reforço no </a:t>
            </a:r>
            <a:r>
              <a:rPr lang="pt-BR" sz="1800" dirty="0" err="1">
                <a:latin typeface="Times New Roman" pitchFamily="18" charset="0"/>
                <a:cs typeface="Times New Roman" pitchFamily="18" charset="0"/>
              </a:rPr>
              <a:t>contraturno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 para alunos de menor rendimento” ou intensificam-se o reprovar e o excluir.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10. Capacitar e acompanhar o trabalho dos professores ou o Plano fenecerá.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Para tanto, participação, foco comum, respeito, comprometimento, cumprimento da lei e dos combinados por professores, pais, direção, alunos e funcionários são fundamentais para se construir o Sucesso do aluno na Escola, na Vida e no Trabalho.</a:t>
            </a:r>
          </a:p>
          <a:p>
            <a:pPr marL="0" indent="0" algn="just"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. Me Maurício da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Silva - Presidente 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da Fundação Municipal de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Educação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Tubarão, setembro de 2019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8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O PROJETO POLÍTICO PEDAGÓGICO DAS </a:t>
            </a:r>
            <a:r>
              <a:rPr lang="pt-BR" sz="2800" b="1" dirty="0" smtClean="0">
                <a:solidFill>
                  <a:srgbClr val="C00000"/>
                </a:solidFill>
              </a:rPr>
              <a:t>ESCOLAS (1)</a:t>
            </a:r>
            <a:r>
              <a:rPr lang="pt-BR" sz="2800" b="1" dirty="0">
                <a:solidFill>
                  <a:srgbClr val="C00000"/>
                </a:solidFill>
              </a:rPr>
              <a:t/>
            </a:r>
            <a:br>
              <a:rPr lang="pt-BR" sz="2800" b="1" dirty="0">
                <a:solidFill>
                  <a:srgbClr val="C00000"/>
                </a:solidFill>
              </a:rPr>
            </a:b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/>
              <a:t>        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fundamental que, de preferência, no início do ano letivo, as escolas concentrem esforços para construir ou revitalizar seus Projetos Políticos Pedagógicos. O já conhecido PPP é o planejamento global da Escola e referência para os Planos de Aula dos professores. Constitui privilegiada oportunidade para, coletivamente, elaborar ou aperfeiçoar a identidade da escola, transformar em unidade o saber e o fazer e organizar ações que atendam às demandas da sociedade, sobretudo, as do mundo do trabalho. Ou a instituição Escola torna-se inútil. 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     Mais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que necessidade e exigência legal – previsto na Lei de Diretrizes e Bases da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Educação,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no Plano Nacional de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Educação e na BNCC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- o PPP é conquista. Durante décadas, em especial, no ciclo militar, o Magistério lutou, de forma renhida, para que, nas escolas, cessasse a aterrissagem de pacotes educacionais, em flagrante desrespeito e desperdício de inteligências e especificidades locais. </a:t>
            </a:r>
          </a:p>
          <a:p>
            <a:pPr algn="just"/>
            <a:endParaRPr lang="pt-BR" sz="1200" b="1" dirty="0"/>
          </a:p>
          <a:p>
            <a:pPr algn="just"/>
            <a:endParaRPr lang="pt-BR" sz="12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2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O PROJETO POLÍTICO PEDAGÓGICO DAS ESCOLAS </a:t>
            </a:r>
            <a:r>
              <a:rPr lang="pt-BR" sz="2800" b="1" dirty="0" smtClean="0">
                <a:solidFill>
                  <a:srgbClr val="C00000"/>
                </a:solidFill>
              </a:rPr>
              <a:t>(fim)</a:t>
            </a:r>
            <a:r>
              <a:rPr lang="pt-BR" sz="2800" b="1" dirty="0">
                <a:solidFill>
                  <a:srgbClr val="C00000"/>
                </a:solidFill>
              </a:rPr>
              <a:t/>
            </a:r>
            <a:br>
              <a:rPr lang="pt-BR" sz="2800" b="1" dirty="0">
                <a:solidFill>
                  <a:srgbClr val="C00000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O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PPP configura supremo instrumento para posicionar a escola como farol de cidadania ao oportunizar o aprendizado de participação, transparência, eficácia, cumprimento da lei e de decisão coletiva sobre o que não consta nos textos legais. Propicia aprender, também, a respeitar e a cumprir decisões da maioria, atuando em equipe e, cooperativamente, no caso, para a melhoria dos indicadores educacionais. </a:t>
            </a:r>
          </a:p>
          <a:p>
            <a:pPr algn="just"/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Isso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ocorre quando a Escola elabora diagnóstico e prognóstico dos aspectos: político (missão, visão e valores), pedagógico (acesso e permanência, com sucesso, de todos os alunos na escola), físico e pessoal e, coletivamente, determina as metas e os métodos para concretizá-las.</a:t>
            </a:r>
          </a:p>
          <a:p>
            <a:pPr algn="just"/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Enfim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, o PPP amarra corresponsabilidades entre diretores, professores, funcionários, pais e alunos com a gestão da escola e com o melhor aprendizado do estudante. Constitui momento para lembrar: aos professores 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o compromisso com esta e com as futuras gerações;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aos pais 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a tarefa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de participar do processo de aprendizagem dos filhos e, aos alunos os velhos, mas eficazes hábitos de estudo, por vezes esquecidos.</a:t>
            </a:r>
          </a:p>
          <a:p>
            <a:pPr algn="just"/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Prof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Me Maurício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da Silva, </a:t>
            </a:r>
            <a:endParaRPr lang="pt-BR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        Presidente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da Fundação Municipal de Educação de 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Tubarão</a:t>
            </a:r>
          </a:p>
          <a:p>
            <a:pPr marL="0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Tubarão, setembro de 2019</a:t>
            </a: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E0-F7F6-45C1-A4FA-0EE37537A09D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9991</TotalTime>
  <Words>4924</Words>
  <Application>Microsoft Office PowerPoint</Application>
  <PresentationFormat>Apresentação na tela (4:3)</PresentationFormat>
  <Paragraphs>499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                MUNICÍPIO DE              TUBARÃO</vt:lpstr>
      <vt:lpstr>Apresentação do PowerPoint</vt:lpstr>
      <vt:lpstr> É preciso desenvolver ensino que todos aprendam. O que fizemos até agora –  reprovação em massa ou aprovação sem aprendizado – contribuiu para excluir os mais pobres da escola, manter a desigualdade social, o alto nível de violência e o Brasil  no subdesenvolvimento.  </vt:lpstr>
      <vt:lpstr> SUMÁRIO</vt:lpstr>
      <vt:lpstr>APRESENTAÇÃO (1) </vt:lpstr>
      <vt:lpstr>APRESENTAÇÃO (2) </vt:lpstr>
      <vt:lpstr>APRESENTAÇÃO (fim) </vt:lpstr>
      <vt:lpstr>O PROJETO POLÍTICO PEDAGÓGICO DAS ESCOLAS (1) </vt:lpstr>
      <vt:lpstr>O PROJETO POLÍTICO PEDAGÓGICO DAS ESCOLAS (fim) </vt:lpstr>
      <vt:lpstr>Fotos da direção da escola, professores, serviços gerais, secretários, especialistas, merendeiras, estagiários, pais e funcionários da Escola  que contribuíram para construção do Projeto Político Pedagógico.</vt:lpstr>
      <vt:lpstr>Fotos  do evento que validou a construção coletiva do Projeto Político Pedagógico da Escola</vt:lpstr>
      <vt:lpstr>Fotos da dinâmica que garantiu a participação de professores, direção da escola, serviços gerais, secretários, especialistas, merendeiras, estagiários, pais, funcionários,  na discussão e  decisão das ações que contribuem para melhorar o acesso e a permanência, com sucesso, dos alunos na escola. </vt:lpstr>
      <vt:lpstr>1.OBJETIVOS</vt:lpstr>
      <vt:lpstr>2.FUNDAMENTAÇÃO LEGAL (1)  2.1.LDB</vt:lpstr>
      <vt:lpstr>2.FUNDAMENTAÇÃO LEGAL(2) 2.2.ECA</vt:lpstr>
      <vt:lpstr> 2.FUNDAMENTAÇÃO LEGAL(fim) PNE </vt:lpstr>
      <vt:lpstr>3.MISSÃO</vt:lpstr>
      <vt:lpstr>4.VISÃO</vt:lpstr>
      <vt:lpstr>5.VALORES</vt:lpstr>
      <vt:lpstr>6. FUNDAMENTAÇÃO EPISTEMOLÓGICA:  </vt:lpstr>
      <vt:lpstr>7.IDENTIFICAÇÃO DA ESCOLA</vt:lpstr>
      <vt:lpstr>8. NÍVEIS E MODALIDADES DE ENSINO OFERTADOS, QUANTIDADE DE TURMAS POR TURNO: </vt:lpstr>
      <vt:lpstr>  9. QUANTIDADE DE PROFISSIONAIS QUE ATUAM NA ESCOLA: </vt:lpstr>
      <vt:lpstr>10.  LOCALIZAÇÃO E DIMENSÃO SOCIOECONÔMICA DA ESCOLA :</vt:lpstr>
      <vt:lpstr>    11. HISTÓRICO DA ESCOLA     </vt:lpstr>
      <vt:lpstr>12. DESCRIÇÃO DA DIMENSÃO FÍSICA E DE MATERIAIS PEDAGÓGICOS DA ESCOLA: </vt:lpstr>
      <vt:lpstr> ESTRUTURA DESTE PROJETO SELEÇÃO  DOS PRINCIPAIS  ASPECTOS E INDICADORES DA ESCOLA: METAS DO PNE, DIAGNÓSTICO, PROGÓSTICO e DECISÃO COLETIVA DAS AÇÕES PARA CONCRETIZAR AS METAS.</vt:lpstr>
      <vt:lpstr> RESUMO DOS INDICADORES EDUCACIONAIS,  DIAGNÓSTICO, PROGNÓSTICO, METAS E MÉTODOS.</vt:lpstr>
      <vt:lpstr>13.DIMENSÃO PEDAGÓGICA –  ACESSO: META 1 - PNE</vt:lpstr>
      <vt:lpstr>14.DIMENSÃO PEDAGÓGICA PERMANÊNCIA: META 2 - PNE</vt:lpstr>
      <vt:lpstr>15.DIMENSÃO PEDAGÓGICA  QUALIDADE - PROVA BRASIL 2017   DIAGNÓSTICO DA REDE MUNICIPAL DE TUBARÃO</vt:lpstr>
      <vt:lpstr>15.1.DIMENSÃO PEDAGÓGICA   QUALIDADE - PROVA BRASIL 2017  DIAGNÓSTICO DA ESCOLA :__________________________</vt:lpstr>
      <vt:lpstr> 15.2.DIMENSÃO PEDAGÓGICA   QUALIDADE – IDEB 2017  REDE MUNICIPAL DE ENSINO DE TUBARÃO</vt:lpstr>
      <vt:lpstr>  15.3.DIMENSÃO PEDAGÓGICA   QUALIDADE - IDEB 2017 ESCOLA:______________________________ ________________________________________________ </vt:lpstr>
      <vt:lpstr>15.4.QUALIDADE:  AÇÕES (SÍNTESE) CONSTANTES  NO DOCUMENTO “SUCESSO NA ESCOLA, NA VIDA E NO TRABALHO” (2º VERSÃO), COMPLEMENTADO PELO CURRÍCULO BASE DO TERRITÓRIO CATARINENSE </vt:lpstr>
      <vt:lpstr>15.5.A ESCOLA PRECISA SABER ONDE ESTÁ E ONDE PRECISA CHEGAR.</vt:lpstr>
      <vt:lpstr> 15.6. QUALIDADE: Caminhos que a Escola precisa percorrer para ir do Currículo Base do Território Catarinense ao Projeto Pedagógico e a sala de aula. </vt:lpstr>
      <vt:lpstr>15.7.QUALIDADE: O currículo na prática em sala de aula - formação integral do aluno - exige que a Escola e o professor respondam pelo menos cinco perguntas:</vt:lpstr>
      <vt:lpstr>15.9.DIMENSÃO PEDAGÓGICA- QUALIDADE:  APROVAÇÃO/REPROVAÇÃO</vt:lpstr>
      <vt:lpstr>16. ATITUDES</vt:lpstr>
      <vt:lpstr>17.DIMENSÃO PEDAGÓGICA  FALTAS DOS ALUNOS</vt:lpstr>
      <vt:lpstr>18.DIMENSÃO PEDAGÓGICA ADMINISTRATIVA/PESSOAL:  PROFESSORES ACTs</vt:lpstr>
      <vt:lpstr>19. DIMENSÃO PEDAGÓGICA ADMINISTRATIVA/PESSOAL : CAPACITAÇÃO</vt:lpstr>
      <vt:lpstr>20. DIMENSÃO PEDAGÓGICA ADMINISTRATIVA/PESSOAL:   FALTAS DOS PROFESSORES - </vt:lpstr>
      <vt:lpstr>21.GESTÃO DEMOCRÁTICA E PARTICIPATIVA</vt:lpstr>
      <vt:lpstr>22.DIMENSÃO ADMINISTRATIVA ESTRUTURA FÍSICA DA ESCOLA( Resolução CNE /CP nº 2/2017, Art. 5º, § 1º que aprova a BNCC)</vt:lpstr>
      <vt:lpstr>23.DIMENSÃO ADMINISTRATIVA MANUTENÇÃO DA ESCOLA </vt:lpstr>
      <vt:lpstr>24.DIMENSÃO FINANCEIRA </vt:lpstr>
      <vt:lpstr>25. AVALIAÇÃO DO PROJETO POLÍTICO PEDAGÓGICO </vt:lpstr>
      <vt:lpstr>27. 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ESTRATÉGICO ESCOLAR</dc:title>
  <dc:creator>Maurício</dc:creator>
  <cp:lastModifiedBy>User</cp:lastModifiedBy>
  <cp:revision>861</cp:revision>
  <dcterms:created xsi:type="dcterms:W3CDTF">2015-03-25T20:29:48Z</dcterms:created>
  <dcterms:modified xsi:type="dcterms:W3CDTF">2019-12-27T00:21:03Z</dcterms:modified>
</cp:coreProperties>
</file>